
<file path=[Content_Types].xml><?xml version="1.0" encoding="utf-8"?>
<Types xmlns="http://schemas.openxmlformats.org/package/2006/content-types">
  <Default Extension="emf" ContentType="image/x-emf"/>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08" r:id="rId4"/>
  </p:sldMasterIdLst>
  <p:notesMasterIdLst>
    <p:notesMasterId r:id="rId22"/>
  </p:notesMasterIdLst>
  <p:handoutMasterIdLst>
    <p:handoutMasterId r:id="rId23"/>
  </p:handoutMasterIdLst>
  <p:sldIdLst>
    <p:sldId id="257" r:id="rId5"/>
    <p:sldId id="265" r:id="rId6"/>
    <p:sldId id="266" r:id="rId7"/>
    <p:sldId id="267" r:id="rId8"/>
    <p:sldId id="268" r:id="rId9"/>
    <p:sldId id="288" r:id="rId10"/>
    <p:sldId id="285" r:id="rId11"/>
    <p:sldId id="286" r:id="rId12"/>
    <p:sldId id="270" r:id="rId13"/>
    <p:sldId id="282" r:id="rId14"/>
    <p:sldId id="283" r:id="rId15"/>
    <p:sldId id="284" r:id="rId16"/>
    <p:sldId id="280" r:id="rId17"/>
    <p:sldId id="281" r:id="rId18"/>
    <p:sldId id="287" r:id="rId19"/>
    <p:sldId id="262" r:id="rId20"/>
    <p:sldId id="263" r:id="rId21"/>
  </p:sldIdLst>
  <p:sldSz cx="12192000" cy="6858000"/>
  <p:notesSz cx="6858000" cy="9144000"/>
  <p:embeddedFontLst>
    <p:embeddedFont>
      <p:font typeface="Acumin Pro" panose="020B0604020202020204" charset="0"/>
      <p:regular r:id="rId24"/>
      <p:bold r:id="rId25"/>
      <p:italic r:id="rId26"/>
      <p:boldItalic r:id="rId27"/>
    </p:embeddedFont>
    <p:embeddedFont>
      <p:font typeface="Acumin Pro ExtraCondensed" panose="020B0604020202020204" charset="0"/>
      <p:regular r:id="rId28"/>
      <p:bold r:id="rId29"/>
      <p:italic r:id="rId30"/>
      <p:boldItalic r:id="rId31"/>
    </p:embeddedFont>
    <p:embeddedFont>
      <p:font typeface="Acumin Pro ExtraCondensed Smbd" panose="020B0604020202020204" charset="0"/>
      <p:regular r:id="rId32"/>
      <p:bold r:id="rId33"/>
      <p:italic r:id="rId34"/>
      <p:boldItalic r:id="rId35"/>
    </p:embeddedFont>
    <p:embeddedFont>
      <p:font typeface="Acumin Pro Medium" panose="020B0604020202020204" charset="0"/>
      <p:regular r:id="rId36"/>
      <p:italic r:id="rId37"/>
    </p:embeddedFont>
    <p:embeddedFont>
      <p:font typeface="Acumin Pro Semibold" panose="020B0604020202020204" charset="0"/>
      <p:regular r:id="rId38"/>
      <p:bold r:id="rId39"/>
      <p:italic r:id="rId40"/>
      <p:boldItalic r:id="rId41"/>
    </p:embeddedFont>
    <p:embeddedFont>
      <p:font typeface="Acumin Pro SemiCondensed" panose="020B0604020202020204" charset="0"/>
      <p:regular r:id="rId42"/>
      <p:bold r:id="rId43"/>
      <p:italic r:id="rId44"/>
      <p:boldItalic r:id="rId45"/>
    </p:embeddedFont>
    <p:embeddedFont>
      <p:font typeface="United Sans Cd Md" charset="0"/>
      <p:regular r:id="rId46"/>
    </p:embeddedFont>
    <p:embeddedFont>
      <p:font typeface="United Sans Reg Medium" panose="020B0604020202020204" charset="0"/>
      <p:regular r:id="rId4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F34C11A-1375-D42F-9F1E-208DD6EC1EAC}" name="Aditya Anilkumar" initials="AA" userId="Aditya Anilkuma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4E27D0-D346-C610-C5F8-2D1ACA65CAF5}" v="61" dt="2024-11-23T04:18:35.475"/>
    <p1510:client id="{B9900C54-C750-4992-A530-377423203CC1}" v="1157" dt="2024-11-23T04:19:23.6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17.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font" Target="fonts/font24.fnt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6.fntdata"/><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font" Target="fonts/font22.fntdata"/><Relationship Id="rId53" Type="http://schemas.microsoft.com/office/2018/10/relationships/authors" Target="author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8.fntdata"/><Relationship Id="rId44" Type="http://schemas.openxmlformats.org/officeDocument/2006/relationships/font" Target="fonts/font21.fntdata"/><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font" Target="fonts/font23.fntdata"/><Relationship Id="rId20" Type="http://schemas.openxmlformats.org/officeDocument/2006/relationships/slide" Target="slides/slide16.xml"/><Relationship Id="rId41" Type="http://schemas.openxmlformats.org/officeDocument/2006/relationships/font" Target="fonts/font18.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font" Target="fonts/font13.fntdata"/><Relationship Id="rId4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414E82-ADCD-FD47-BF65-1CB77688E54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BD77275F-47EE-5D41-9AD1-87DB20B6D6A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CA56EDA-A6C4-4448-81DB-D569FC06E21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49A5776-8919-4545-841A-B3D7B8C234F7}" type="slidenum">
              <a:rPr lang="en-US" smtClean="0"/>
              <a:t>‹#›</a:t>
            </a:fld>
            <a:endParaRPr lang="en-US"/>
          </a:p>
        </p:txBody>
      </p:sp>
      <p:sp>
        <p:nvSpPr>
          <p:cNvPr id="6" name="Date Placeholder 5">
            <a:extLst>
              <a:ext uri="{FF2B5EF4-FFF2-40B4-BE49-F238E27FC236}">
                <a16:creationId xmlns:a16="http://schemas.microsoft.com/office/drawing/2014/main" id="{0C9F3C12-DCB7-CE45-91CF-EA40F829F75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D61072-73DA-A04B-8A41-67DE4C728D5B}" type="datetimeFigureOut">
              <a:rPr lang="en-US" smtClean="0"/>
              <a:t>11/22/2024</a:t>
            </a:fld>
            <a:endParaRPr lang="en-US"/>
          </a:p>
        </p:txBody>
      </p:sp>
    </p:spTree>
    <p:extLst>
      <p:ext uri="{BB962C8B-B14F-4D97-AF65-F5344CB8AC3E}">
        <p14:creationId xmlns:p14="http://schemas.microsoft.com/office/powerpoint/2010/main" val="38233834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265683-8446-064B-AD30-47BA72480F7C}" type="datetimeFigureOut">
              <a:rPr lang="en-US" smtClean="0"/>
              <a:t>11/22/2024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C63BD6-9A76-3E42-9DF3-1D28BC75B5C8}" type="slidenum">
              <a:rPr lang="en-US" smtClean="0"/>
              <a:t>‹#›</a:t>
            </a:fld>
            <a:endParaRPr lang="en-US"/>
          </a:p>
        </p:txBody>
      </p:sp>
    </p:spTree>
    <p:extLst>
      <p:ext uri="{BB962C8B-B14F-4D97-AF65-F5344CB8AC3E}">
        <p14:creationId xmlns:p14="http://schemas.microsoft.com/office/powerpoint/2010/main" val="2570671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5000"/>
              </a:lnSpc>
              <a:spcAft>
                <a:spcPts val="800"/>
              </a:spcAft>
              <a:buFont typeface="+mj-lt"/>
              <a:buNone/>
            </a:pPr>
            <a:r>
              <a:rPr lang="en-US" sz="1800" kern="100">
                <a:effectLst/>
                <a:latin typeface="Aptos" panose="020B0004020202020204" pitchFamily="34" charset="0"/>
                <a:ea typeface="DengXian" panose="02010600030101010101" pitchFamily="2" charset="-122"/>
                <a:cs typeface="Times New Roman" panose="02020603050405020304" pitchFamily="18" charset="0"/>
              </a:rPr>
              <a:t>Everyone today will be presenting the aerodynamic differences found between 2 golf clubs of different price points and quality found from our experiments. This is </a:t>
            </a:r>
            <a:r>
              <a:rPr lang="en-US" sz="1800" kern="100" err="1">
                <a:effectLst/>
                <a:latin typeface="Aptos" panose="020B0004020202020204" pitchFamily="34" charset="0"/>
                <a:ea typeface="DengXian" panose="02010600030101010101" pitchFamily="2" charset="-122"/>
                <a:cs typeface="Times New Roman" panose="02020603050405020304" pitchFamily="18" charset="0"/>
              </a:rPr>
              <a:t>rifqi</a:t>
            </a:r>
            <a:r>
              <a:rPr lang="en-US" sz="1800" kern="100">
                <a:effectLst/>
                <a:latin typeface="Aptos" panose="020B0004020202020204" pitchFamily="34" charset="0"/>
                <a:ea typeface="DengXian" panose="02010600030101010101" pitchFamily="2" charset="-122"/>
                <a:cs typeface="Times New Roman" panose="02020603050405020304" pitchFamily="18" charset="0"/>
              </a:rPr>
              <a:t> </a:t>
            </a:r>
            <a:r>
              <a:rPr lang="en-US" sz="1800" kern="100" err="1">
                <a:effectLst/>
                <a:latin typeface="Aptos" panose="020B0004020202020204" pitchFamily="34" charset="0"/>
                <a:ea typeface="DengXian" panose="02010600030101010101" pitchFamily="2" charset="-122"/>
                <a:cs typeface="Times New Roman" panose="02020603050405020304" pitchFamily="18" charset="0"/>
              </a:rPr>
              <a:t>samboro</a:t>
            </a:r>
            <a:r>
              <a:rPr lang="en-US" sz="1800" kern="100">
                <a:effectLst/>
                <a:latin typeface="Aptos" panose="020B0004020202020204" pitchFamily="34" charset="0"/>
                <a:ea typeface="DengXian" panose="02010600030101010101" pitchFamily="2" charset="-122"/>
                <a:cs typeface="Times New Roman" panose="02020603050405020304" pitchFamily="18" charset="0"/>
              </a:rPr>
              <a:t>, this is Dev </a:t>
            </a:r>
            <a:r>
              <a:rPr lang="en-US" sz="1800" kern="100" err="1">
                <a:effectLst/>
                <a:latin typeface="Aptos" panose="020B0004020202020204" pitchFamily="34" charset="0"/>
                <a:ea typeface="DengXian" panose="02010600030101010101" pitchFamily="2" charset="-122"/>
                <a:cs typeface="Times New Roman" panose="02020603050405020304" pitchFamily="18" charset="0"/>
              </a:rPr>
              <a:t>Lekhadia</a:t>
            </a:r>
            <a:r>
              <a:rPr lang="en-US" sz="1800" kern="100">
                <a:effectLst/>
                <a:latin typeface="Aptos" panose="020B0004020202020204" pitchFamily="34" charset="0"/>
                <a:ea typeface="DengXian" panose="02010600030101010101" pitchFamily="2" charset="-122"/>
                <a:cs typeface="Times New Roman" panose="02020603050405020304" pitchFamily="18" charset="0"/>
              </a:rPr>
              <a:t> and I'm Jackson Emerson of team 69.</a:t>
            </a:r>
          </a:p>
        </p:txBody>
      </p:sp>
      <p:sp>
        <p:nvSpPr>
          <p:cNvPr id="4" name="Slide Number Placeholder 3"/>
          <p:cNvSpPr>
            <a:spLocks noGrp="1"/>
          </p:cNvSpPr>
          <p:nvPr>
            <p:ph type="sldNum" sz="quarter" idx="5"/>
          </p:nvPr>
        </p:nvSpPr>
        <p:spPr/>
        <p:txBody>
          <a:bodyPr/>
          <a:lstStyle/>
          <a:p>
            <a:fld id="{37C63BD6-9A76-3E42-9DF3-1D28BC75B5C8}" type="slidenum">
              <a:rPr lang="en-US" smtClean="0"/>
              <a:t>1</a:t>
            </a:fld>
            <a:endParaRPr lang="en-US"/>
          </a:p>
        </p:txBody>
      </p:sp>
    </p:spTree>
    <p:extLst>
      <p:ext uri="{BB962C8B-B14F-4D97-AF65-F5344CB8AC3E}">
        <p14:creationId xmlns:p14="http://schemas.microsoft.com/office/powerpoint/2010/main" val="3785089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06B6E-10DD-7B6B-8698-14A5A809B6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28A4A-C06D-B452-1963-A17F0AFC23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F27A2F-8DBE-6CAF-4CC8-1EB0D515E092}"/>
              </a:ext>
            </a:extLst>
          </p:cNvPr>
          <p:cNvSpPr>
            <a:spLocks noGrp="1"/>
          </p:cNvSpPr>
          <p:nvPr>
            <p:ph type="body" idx="1"/>
          </p:nvPr>
        </p:nvSpPr>
        <p:spPr/>
        <p:txBody>
          <a:bodyPr/>
          <a:lstStyle/>
          <a:p>
            <a:pPr marL="0" marR="0" lvl="0" indent="0">
              <a:lnSpc>
                <a:spcPct val="115000"/>
              </a:lnSpc>
              <a:spcAft>
                <a:spcPts val="800"/>
              </a:spcAft>
              <a:buFont typeface="+mj-lt"/>
              <a:buNone/>
            </a:pPr>
            <a:r>
              <a:rPr lang="en-US" sz="1800" kern="100">
                <a:effectLst/>
                <a:latin typeface="Aptos" panose="020B0004020202020204" pitchFamily="34" charset="0"/>
                <a:ea typeface="DengXian" panose="02010600030101010101" pitchFamily="2" charset="-122"/>
                <a:cs typeface="Times New Roman" panose="02020603050405020304" pitchFamily="18" charset="0"/>
              </a:rPr>
              <a:t>Talking about the Golf Club design, the aerodynamics would affect the speed and trajectory, and the shot stability involved and using high end clubs like Callaway XR16 which uses advanced materials and design it would probably be better, this study compares aerodynamic efficiency with another driver head which is tour junior driver head. The drag and lift forces are calculated using fluid dynamics principles.</a:t>
            </a:r>
          </a:p>
        </p:txBody>
      </p:sp>
      <p:sp>
        <p:nvSpPr>
          <p:cNvPr id="4" name="Slide Number Placeholder 3">
            <a:extLst>
              <a:ext uri="{FF2B5EF4-FFF2-40B4-BE49-F238E27FC236}">
                <a16:creationId xmlns:a16="http://schemas.microsoft.com/office/drawing/2014/main" id="{4474B9B7-DC23-CBD5-8593-AEEFE32B11DC}"/>
              </a:ext>
            </a:extLst>
          </p:cNvPr>
          <p:cNvSpPr>
            <a:spLocks noGrp="1"/>
          </p:cNvSpPr>
          <p:nvPr>
            <p:ph type="sldNum" sz="quarter" idx="5"/>
          </p:nvPr>
        </p:nvSpPr>
        <p:spPr/>
        <p:txBody>
          <a:bodyPr/>
          <a:lstStyle/>
          <a:p>
            <a:fld id="{37C63BD6-9A76-3E42-9DF3-1D28BC75B5C8}" type="slidenum">
              <a:rPr lang="en-US" smtClean="0"/>
              <a:t>2</a:t>
            </a:fld>
            <a:endParaRPr lang="en-US"/>
          </a:p>
        </p:txBody>
      </p:sp>
    </p:spTree>
    <p:extLst>
      <p:ext uri="{BB962C8B-B14F-4D97-AF65-F5344CB8AC3E}">
        <p14:creationId xmlns:p14="http://schemas.microsoft.com/office/powerpoint/2010/main" val="3332277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FBF7A-8F17-3DC8-F5EC-65948B39F8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6B958F-761F-662E-B096-10EECC8DBB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612F1F-111C-5080-72E1-6158FCF447C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Aptos" panose="020B0004020202020204" pitchFamily="34" charset="0"/>
                <a:ea typeface="DengXian" panose="02010600030101010101" pitchFamily="2" charset="-122"/>
                <a:cs typeface="Times New Roman" panose="02020603050405020304" pitchFamily="18" charset="0"/>
              </a:rPr>
              <a:t>Talking about the objectives the main objective is to compare aerodynamic properties of high grade and low grade golf driver heads for which we have to calculate the drag forces the lift forces the drag coefficient and the lift coefficient as you can see in the images basically high grade driver head and this is the great driver head</a:t>
            </a:r>
          </a:p>
          <a:p>
            <a:r>
              <a:rPr lang="en-US" b="0" i="0" err="1">
                <a:effectLst/>
                <a:latin typeface="Arial" panose="020B0604020202020204" pitchFamily="34" charset="0"/>
              </a:rPr>
              <a:t>orrect</a:t>
            </a:r>
            <a:r>
              <a:rPr lang="en-US" b="0" i="0">
                <a:effectLst/>
                <a:latin typeface="Arial" panose="020B0604020202020204" pitchFamily="34" charset="0"/>
              </a:rPr>
              <a:t> experimental objective stated</a:t>
            </a:r>
            <a:endParaRPr lang="en-US"/>
          </a:p>
        </p:txBody>
      </p:sp>
      <p:sp>
        <p:nvSpPr>
          <p:cNvPr id="4" name="Slide Number Placeholder 3">
            <a:extLst>
              <a:ext uri="{FF2B5EF4-FFF2-40B4-BE49-F238E27FC236}">
                <a16:creationId xmlns:a16="http://schemas.microsoft.com/office/drawing/2014/main" id="{2AACAE66-AB7D-130C-D855-D8E832C0FE2D}"/>
              </a:ext>
            </a:extLst>
          </p:cNvPr>
          <p:cNvSpPr>
            <a:spLocks noGrp="1"/>
          </p:cNvSpPr>
          <p:nvPr>
            <p:ph type="sldNum" sz="quarter" idx="5"/>
          </p:nvPr>
        </p:nvSpPr>
        <p:spPr/>
        <p:txBody>
          <a:bodyPr/>
          <a:lstStyle/>
          <a:p>
            <a:fld id="{37C63BD6-9A76-3E42-9DF3-1D28BC75B5C8}" type="slidenum">
              <a:rPr lang="en-US" smtClean="0"/>
              <a:t>3</a:t>
            </a:fld>
            <a:endParaRPr lang="en-US"/>
          </a:p>
        </p:txBody>
      </p:sp>
    </p:spTree>
    <p:extLst>
      <p:ext uri="{BB962C8B-B14F-4D97-AF65-F5344CB8AC3E}">
        <p14:creationId xmlns:p14="http://schemas.microsoft.com/office/powerpoint/2010/main" val="3840842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BDE71-C307-A956-B41E-CEBF01829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B405E0-7998-62C6-7701-21AD5C2607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630185-BC55-6726-6F94-13ADE6F0457D}"/>
              </a:ext>
            </a:extLst>
          </p:cNvPr>
          <p:cNvSpPr>
            <a:spLocks noGrp="1"/>
          </p:cNvSpPr>
          <p:nvPr>
            <p:ph type="body" idx="1"/>
          </p:nvPr>
        </p:nvSpPr>
        <p:spPr/>
        <p:txBody>
          <a:bodyPr/>
          <a:lstStyle/>
          <a:p>
            <a:pPr marL="0" marR="0" lvl="0" indent="0">
              <a:lnSpc>
                <a:spcPct val="115000"/>
              </a:lnSpc>
              <a:spcAft>
                <a:spcPts val="800"/>
              </a:spcAft>
              <a:buFont typeface="+mj-lt"/>
              <a:buNone/>
            </a:pPr>
            <a:r>
              <a:rPr lang="en-US" sz="1800" kern="100">
                <a:effectLst/>
                <a:latin typeface="Aptos" panose="020B0004020202020204" pitchFamily="34" charset="0"/>
                <a:ea typeface="DengXian" panose="02010600030101010101" pitchFamily="2" charset="-122"/>
                <a:cs typeface="Times New Roman" panose="02020603050405020304" pitchFamily="18" charset="0"/>
              </a:rPr>
              <a:t>We use the instruments and facilities available within the Potter building its model was field model 402 B and then we use the VFD device which controls the wind tunnel speed from zero to 60 Hertz we also use the LVDT which is the linear variable differential transformer which utilizes the deflection of the beam to circulate the type forces as you can see the images these are the instruments that we used.</a:t>
            </a:r>
          </a:p>
        </p:txBody>
      </p:sp>
      <p:sp>
        <p:nvSpPr>
          <p:cNvPr id="4" name="Slide Number Placeholder 3">
            <a:extLst>
              <a:ext uri="{FF2B5EF4-FFF2-40B4-BE49-F238E27FC236}">
                <a16:creationId xmlns:a16="http://schemas.microsoft.com/office/drawing/2014/main" id="{FD81EC43-2524-01E1-1C60-087911515544}"/>
              </a:ext>
            </a:extLst>
          </p:cNvPr>
          <p:cNvSpPr>
            <a:spLocks noGrp="1"/>
          </p:cNvSpPr>
          <p:nvPr>
            <p:ph type="sldNum" sz="quarter" idx="5"/>
          </p:nvPr>
        </p:nvSpPr>
        <p:spPr/>
        <p:txBody>
          <a:bodyPr/>
          <a:lstStyle/>
          <a:p>
            <a:fld id="{37C63BD6-9A76-3E42-9DF3-1D28BC75B5C8}" type="slidenum">
              <a:rPr lang="en-US" smtClean="0"/>
              <a:t>4</a:t>
            </a:fld>
            <a:endParaRPr lang="en-US"/>
          </a:p>
        </p:txBody>
      </p:sp>
    </p:spTree>
    <p:extLst>
      <p:ext uri="{BB962C8B-B14F-4D97-AF65-F5344CB8AC3E}">
        <p14:creationId xmlns:p14="http://schemas.microsoft.com/office/powerpoint/2010/main" val="1435591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A0CF2-5A1C-E511-98D6-E72F443F14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44AA3C-9FF9-2D8C-89BD-4552EEAD8E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E540C2-1E2B-07F8-8393-3913B3193E0A}"/>
              </a:ext>
            </a:extLst>
          </p:cNvPr>
          <p:cNvSpPr>
            <a:spLocks noGrp="1"/>
          </p:cNvSpPr>
          <p:nvPr>
            <p:ph type="body" idx="1"/>
          </p:nvPr>
        </p:nvSpPr>
        <p:spPr/>
        <p:txBody>
          <a:bodyPr/>
          <a:lstStyle/>
          <a:p>
            <a:pPr marL="0" marR="0" lvl="0" indent="0">
              <a:lnSpc>
                <a:spcPct val="115000"/>
              </a:lnSpc>
              <a:spcAft>
                <a:spcPts val="800"/>
              </a:spcAft>
              <a:buFont typeface="+mj-lt"/>
              <a:buNone/>
            </a:pPr>
            <a:r>
              <a:rPr lang="en-US" sz="1800" kern="100">
                <a:effectLst/>
                <a:latin typeface="Aptos" panose="020B0004020202020204" pitchFamily="34" charset="0"/>
                <a:ea typeface="DengXian" panose="02010600030101010101" pitchFamily="2" charset="-122"/>
                <a:cs typeface="Times New Roman" panose="02020603050405020304" pitchFamily="18" charset="0"/>
              </a:rPr>
              <a:t>For this experiment we wanted to use the actual driver heads. Thus we needed to create a mount to be able to hold the driver heads to attach it to the LVDT. The mount was 3D printed and had 2 3/8”-16 threaded hex nuts to be slotted in and a screw to hold the shaft of the driver in place. The figure on the left shows the full assembly and the figure on the right shows the CAD necessary for manufacturing the mount.</a:t>
            </a:r>
          </a:p>
        </p:txBody>
      </p:sp>
      <p:sp>
        <p:nvSpPr>
          <p:cNvPr id="4" name="Slide Number Placeholder 3">
            <a:extLst>
              <a:ext uri="{FF2B5EF4-FFF2-40B4-BE49-F238E27FC236}">
                <a16:creationId xmlns:a16="http://schemas.microsoft.com/office/drawing/2014/main" id="{070A1D16-C202-7C16-5463-3956254FC501}"/>
              </a:ext>
            </a:extLst>
          </p:cNvPr>
          <p:cNvSpPr>
            <a:spLocks noGrp="1"/>
          </p:cNvSpPr>
          <p:nvPr>
            <p:ph type="sldNum" sz="quarter" idx="5"/>
          </p:nvPr>
        </p:nvSpPr>
        <p:spPr/>
        <p:txBody>
          <a:bodyPr/>
          <a:lstStyle/>
          <a:p>
            <a:fld id="{37C63BD6-9A76-3E42-9DF3-1D28BC75B5C8}" type="slidenum">
              <a:rPr lang="en-US" smtClean="0"/>
              <a:t>5</a:t>
            </a:fld>
            <a:endParaRPr lang="en-US"/>
          </a:p>
        </p:txBody>
      </p:sp>
    </p:spTree>
    <p:extLst>
      <p:ext uri="{BB962C8B-B14F-4D97-AF65-F5344CB8AC3E}">
        <p14:creationId xmlns:p14="http://schemas.microsoft.com/office/powerpoint/2010/main" val="1909565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22F21-85E2-386F-CC6B-0E887AC87B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D8DD64-8BF1-7638-A27F-7867336FB1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F8DDA7-7ADD-A4B7-E2C9-D5E3D8B8A74E}"/>
              </a:ext>
            </a:extLst>
          </p:cNvPr>
          <p:cNvSpPr>
            <a:spLocks noGrp="1"/>
          </p:cNvSpPr>
          <p:nvPr>
            <p:ph type="body" idx="1"/>
          </p:nvPr>
        </p:nvSpPr>
        <p:spPr/>
        <p:txBody>
          <a:bodyPr/>
          <a:lstStyle/>
          <a:p>
            <a:pPr marL="0" marR="0" lvl="0" indent="0">
              <a:lnSpc>
                <a:spcPct val="115000"/>
              </a:lnSpc>
              <a:spcAft>
                <a:spcPts val="800"/>
              </a:spcAft>
              <a:buFont typeface="+mj-lt"/>
              <a:buNone/>
            </a:pPr>
            <a:r>
              <a:rPr lang="en-US" sz="1800" kern="100">
                <a:effectLst/>
                <a:latin typeface="Aptos" panose="020B0004020202020204" pitchFamily="34" charset="0"/>
                <a:ea typeface="DengXian" panose="02010600030101010101" pitchFamily="2" charset="-122"/>
                <a:cs typeface="Times New Roman" panose="02020603050405020304" pitchFamily="18" charset="0"/>
              </a:rPr>
              <a:t>To determine the success of our experiment, we calculated several key parameters. We utilized the LVDT to directly determine the drag force acting upon the drivers, then calculated the coefficient of drag and lift for the driver head based on the shown equations. </a:t>
            </a:r>
          </a:p>
        </p:txBody>
      </p:sp>
      <p:sp>
        <p:nvSpPr>
          <p:cNvPr id="4" name="Slide Number Placeholder 3">
            <a:extLst>
              <a:ext uri="{FF2B5EF4-FFF2-40B4-BE49-F238E27FC236}">
                <a16:creationId xmlns:a16="http://schemas.microsoft.com/office/drawing/2014/main" id="{56AE20C7-AB6D-6399-CD24-A26B36D1C549}"/>
              </a:ext>
            </a:extLst>
          </p:cNvPr>
          <p:cNvSpPr>
            <a:spLocks noGrp="1"/>
          </p:cNvSpPr>
          <p:nvPr>
            <p:ph type="sldNum" sz="quarter" idx="5"/>
          </p:nvPr>
        </p:nvSpPr>
        <p:spPr/>
        <p:txBody>
          <a:bodyPr/>
          <a:lstStyle/>
          <a:p>
            <a:fld id="{37C63BD6-9A76-3E42-9DF3-1D28BC75B5C8}" type="slidenum">
              <a:rPr lang="en-US" smtClean="0"/>
              <a:t>6</a:t>
            </a:fld>
            <a:endParaRPr lang="en-US"/>
          </a:p>
        </p:txBody>
      </p:sp>
    </p:spTree>
    <p:extLst>
      <p:ext uri="{BB962C8B-B14F-4D97-AF65-F5344CB8AC3E}">
        <p14:creationId xmlns:p14="http://schemas.microsoft.com/office/powerpoint/2010/main" val="1632969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A5250-892E-F4D4-297E-28927884DF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778F3D-E918-FDC5-547E-7E8B07CC00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F8976E-C90B-EFE9-1D4F-77B53AB8B2AC}"/>
              </a:ext>
            </a:extLst>
          </p:cNvPr>
          <p:cNvSpPr>
            <a:spLocks noGrp="1"/>
          </p:cNvSpPr>
          <p:nvPr>
            <p:ph type="body" idx="1"/>
          </p:nvPr>
        </p:nvSpPr>
        <p:spPr/>
        <p:txBody>
          <a:bodyPr/>
          <a:lstStyle/>
          <a:p>
            <a:pPr marL="0" marR="0" lvl="0" indent="0">
              <a:lnSpc>
                <a:spcPct val="115000"/>
              </a:lnSpc>
              <a:spcAft>
                <a:spcPts val="800"/>
              </a:spcAft>
              <a:buFont typeface="+mj-lt"/>
              <a:buNone/>
            </a:pPr>
            <a:r>
              <a:rPr lang="en-US" sz="1800" kern="100">
                <a:effectLst/>
                <a:latin typeface="Aptos" panose="020B0004020202020204" pitchFamily="34" charset="0"/>
                <a:ea typeface="DengXian" panose="02010600030101010101" pitchFamily="2" charset="-122"/>
                <a:cs typeface="Times New Roman" panose="02020603050405020304" pitchFamily="18" charset="0"/>
              </a:rPr>
              <a:t>Furthermore, we calculated Reynolds number to create a graph of the changes in aerodynamic properties for increasing Reynold value, the specific equation for which is listed in the above. The experiment was preformed over a range of wind speed values as shown in the table: From a range of 30 Hz to 60 Hz wind speeds and with the drag and lift area of the driver heads already determined.</a:t>
            </a:r>
          </a:p>
        </p:txBody>
      </p:sp>
      <p:sp>
        <p:nvSpPr>
          <p:cNvPr id="4" name="Slide Number Placeholder 3">
            <a:extLst>
              <a:ext uri="{FF2B5EF4-FFF2-40B4-BE49-F238E27FC236}">
                <a16:creationId xmlns:a16="http://schemas.microsoft.com/office/drawing/2014/main" id="{363370B3-B12C-7018-EC70-691F34B27D60}"/>
              </a:ext>
            </a:extLst>
          </p:cNvPr>
          <p:cNvSpPr>
            <a:spLocks noGrp="1"/>
          </p:cNvSpPr>
          <p:nvPr>
            <p:ph type="sldNum" sz="quarter" idx="5"/>
          </p:nvPr>
        </p:nvSpPr>
        <p:spPr/>
        <p:txBody>
          <a:bodyPr/>
          <a:lstStyle/>
          <a:p>
            <a:fld id="{37C63BD6-9A76-3E42-9DF3-1D28BC75B5C8}" type="slidenum">
              <a:rPr lang="en-US" smtClean="0"/>
              <a:t>7</a:t>
            </a:fld>
            <a:endParaRPr lang="en-US"/>
          </a:p>
        </p:txBody>
      </p:sp>
    </p:spTree>
    <p:extLst>
      <p:ext uri="{BB962C8B-B14F-4D97-AF65-F5344CB8AC3E}">
        <p14:creationId xmlns:p14="http://schemas.microsoft.com/office/powerpoint/2010/main" val="2638276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84BA9-D338-364F-5B8C-C41074712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0F153-21F7-B207-08A0-9EC2889981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87D423-6E1F-50EE-9A90-724E105C2AE0}"/>
              </a:ext>
            </a:extLst>
          </p:cNvPr>
          <p:cNvSpPr>
            <a:spLocks noGrp="1"/>
          </p:cNvSpPr>
          <p:nvPr>
            <p:ph type="body" idx="1"/>
          </p:nvPr>
        </p:nvSpPr>
        <p:spPr/>
        <p:txBody>
          <a:bodyPr/>
          <a:lstStyle/>
          <a:p>
            <a:pPr marL="0" marR="0" lvl="0" indent="0">
              <a:lnSpc>
                <a:spcPct val="115000"/>
              </a:lnSpc>
              <a:spcAft>
                <a:spcPts val="800"/>
              </a:spcAft>
              <a:buFont typeface="+mj-lt"/>
              <a:buNone/>
            </a:pPr>
            <a:r>
              <a:rPr lang="en-US" sz="1800" kern="100">
                <a:effectLst/>
                <a:latin typeface="Aptos" panose="020B0004020202020204" pitchFamily="34" charset="0"/>
                <a:ea typeface="DengXian" panose="02010600030101010101" pitchFamily="2" charset="-122"/>
                <a:cs typeface="Times New Roman" panose="02020603050405020304" pitchFamily="18" charset="0"/>
              </a:rPr>
              <a:t>The first step of the test plan was to mount the Callaway driver head onto the dynamometer and operate the sensor equipment at 0 Hz to calibrate the system. Next, we will collect the measured drag force for wind speeds ranging from 30 to 60 Hz within 5 Hz increments. To account for different aerodynamic properties, the driver head was rotated 180° and the same measurements taken. Finally, the Callaway driver was dismounted and replaced with the low-grade Tour junior drive head, and we repeated all the previous measurements on it. </a:t>
            </a:r>
          </a:p>
        </p:txBody>
      </p:sp>
      <p:sp>
        <p:nvSpPr>
          <p:cNvPr id="4" name="Slide Number Placeholder 3">
            <a:extLst>
              <a:ext uri="{FF2B5EF4-FFF2-40B4-BE49-F238E27FC236}">
                <a16:creationId xmlns:a16="http://schemas.microsoft.com/office/drawing/2014/main" id="{F8FAD6CC-A9EB-A878-19D3-AE9384AFCE41}"/>
              </a:ext>
            </a:extLst>
          </p:cNvPr>
          <p:cNvSpPr>
            <a:spLocks noGrp="1"/>
          </p:cNvSpPr>
          <p:nvPr>
            <p:ph type="sldNum" sz="quarter" idx="5"/>
          </p:nvPr>
        </p:nvSpPr>
        <p:spPr/>
        <p:txBody>
          <a:bodyPr/>
          <a:lstStyle/>
          <a:p>
            <a:fld id="{37C63BD6-9A76-3E42-9DF3-1D28BC75B5C8}" type="slidenum">
              <a:rPr lang="en-US" smtClean="0"/>
              <a:t>8</a:t>
            </a:fld>
            <a:endParaRPr lang="en-US"/>
          </a:p>
        </p:txBody>
      </p:sp>
    </p:spTree>
    <p:extLst>
      <p:ext uri="{BB962C8B-B14F-4D97-AF65-F5344CB8AC3E}">
        <p14:creationId xmlns:p14="http://schemas.microsoft.com/office/powerpoint/2010/main" val="393211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4DE9C-2016-9F1F-4527-CC56AE947E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7B24D7-8859-9AFE-57ED-3DAE501DF1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7017B8-3066-450B-91A8-9EE3093C1EDD}"/>
              </a:ext>
            </a:extLst>
          </p:cNvPr>
          <p:cNvSpPr>
            <a:spLocks noGrp="1"/>
          </p:cNvSpPr>
          <p:nvPr>
            <p:ph type="body" idx="1"/>
          </p:nvPr>
        </p:nvSpPr>
        <p:spPr/>
        <p:txBody>
          <a:bodyPr/>
          <a:lstStyle/>
          <a:p>
            <a:pPr marL="0" marR="0" lvl="0" indent="0">
              <a:lnSpc>
                <a:spcPct val="115000"/>
              </a:lnSpc>
              <a:spcAft>
                <a:spcPts val="800"/>
              </a:spcAft>
              <a:buFont typeface="+mj-lt"/>
              <a:buNone/>
            </a:pPr>
            <a:r>
              <a:rPr lang="en-US" sz="1800" kern="100">
                <a:effectLst/>
                <a:latin typeface="Aptos" panose="020B0004020202020204" pitchFamily="34" charset="0"/>
                <a:ea typeface="DengXian" panose="02010600030101010101" pitchFamily="2" charset="-122"/>
                <a:cs typeface="Times New Roman" panose="02020603050405020304" pitchFamily="18" charset="0"/>
              </a:rPr>
              <a:t>Let’s now examine the experimental results. The drag force experienced by the driver heads in both the impact and upside-down positions is similar for each model. However, the cheaper Tour Junior driver head experiences less drag in both positions.</a:t>
            </a:r>
          </a:p>
        </p:txBody>
      </p:sp>
      <p:sp>
        <p:nvSpPr>
          <p:cNvPr id="4" name="Slide Number Placeholder 3">
            <a:extLst>
              <a:ext uri="{FF2B5EF4-FFF2-40B4-BE49-F238E27FC236}">
                <a16:creationId xmlns:a16="http://schemas.microsoft.com/office/drawing/2014/main" id="{35CF9B17-F61E-E09F-6B98-3F6CE42C6AEE}"/>
              </a:ext>
            </a:extLst>
          </p:cNvPr>
          <p:cNvSpPr>
            <a:spLocks noGrp="1"/>
          </p:cNvSpPr>
          <p:nvPr>
            <p:ph type="sldNum" sz="quarter" idx="5"/>
          </p:nvPr>
        </p:nvSpPr>
        <p:spPr/>
        <p:txBody>
          <a:bodyPr/>
          <a:lstStyle/>
          <a:p>
            <a:fld id="{37C63BD6-9A76-3E42-9DF3-1D28BC75B5C8}" type="slidenum">
              <a:rPr lang="en-US" smtClean="0"/>
              <a:t>9</a:t>
            </a:fld>
            <a:endParaRPr lang="en-US"/>
          </a:p>
        </p:txBody>
      </p:sp>
    </p:spTree>
    <p:extLst>
      <p:ext uri="{BB962C8B-B14F-4D97-AF65-F5344CB8AC3E}">
        <p14:creationId xmlns:p14="http://schemas.microsoft.com/office/powerpoint/2010/main" val="3478433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A2DE4-4B2C-4B23-DE41-4FF31E5631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077FA4-F5FE-7FC9-929F-454D6790FA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78C48E-52D4-8FAC-3BAF-63A89E38CDA0}"/>
              </a:ext>
            </a:extLst>
          </p:cNvPr>
          <p:cNvSpPr>
            <a:spLocks noGrp="1"/>
          </p:cNvSpPr>
          <p:nvPr>
            <p:ph type="body" idx="1"/>
          </p:nvPr>
        </p:nvSpPr>
        <p:spPr/>
        <p:txBody>
          <a:bodyPr/>
          <a:lstStyle/>
          <a:p>
            <a:pPr marL="0" marR="0" lvl="0" indent="0">
              <a:lnSpc>
                <a:spcPct val="115000"/>
              </a:lnSpc>
              <a:spcAft>
                <a:spcPts val="800"/>
              </a:spcAft>
              <a:buFont typeface="+mj-lt"/>
              <a:buNone/>
            </a:pPr>
            <a:r>
              <a:rPr lang="en-US" sz="1800" kern="100">
                <a:effectLst/>
                <a:latin typeface="Aptos" panose="020B0004020202020204" pitchFamily="34" charset="0"/>
                <a:ea typeface="DengXian" panose="02010600030101010101" pitchFamily="2" charset="-122"/>
                <a:cs typeface="Times New Roman" panose="02020603050405020304" pitchFamily="18" charset="0"/>
              </a:rPr>
              <a:t>When analyzing the lift force, in the impact position, the Tour Junior driver head experiences a negative force, indicating downforce rather than lift. Similarly, the Callaway RX16 also experiences downforce, but the Tour Junior exhibits greater downforce. In the upside-down position, both drivers display comparable upward forces, which still represent downforce due to the 180° rotation. </a:t>
            </a:r>
          </a:p>
        </p:txBody>
      </p:sp>
      <p:sp>
        <p:nvSpPr>
          <p:cNvPr id="4" name="Slide Number Placeholder 3">
            <a:extLst>
              <a:ext uri="{FF2B5EF4-FFF2-40B4-BE49-F238E27FC236}">
                <a16:creationId xmlns:a16="http://schemas.microsoft.com/office/drawing/2014/main" id="{C736A4B6-2B2B-09B2-EDBF-0DD3F8B9CD3C}"/>
              </a:ext>
            </a:extLst>
          </p:cNvPr>
          <p:cNvSpPr>
            <a:spLocks noGrp="1"/>
          </p:cNvSpPr>
          <p:nvPr>
            <p:ph type="sldNum" sz="quarter" idx="5"/>
          </p:nvPr>
        </p:nvSpPr>
        <p:spPr/>
        <p:txBody>
          <a:bodyPr/>
          <a:lstStyle/>
          <a:p>
            <a:fld id="{37C63BD6-9A76-3E42-9DF3-1D28BC75B5C8}" type="slidenum">
              <a:rPr lang="en-US" smtClean="0"/>
              <a:t>10</a:t>
            </a:fld>
            <a:endParaRPr lang="en-US"/>
          </a:p>
        </p:txBody>
      </p:sp>
    </p:spTree>
    <p:extLst>
      <p:ext uri="{BB962C8B-B14F-4D97-AF65-F5344CB8AC3E}">
        <p14:creationId xmlns:p14="http://schemas.microsoft.com/office/powerpoint/2010/main" val="31201216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2EA33-875B-47F5-7811-4459CF81F4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98D400-DEE7-109B-B0AE-A422D5BF93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2E2402-21AA-E905-6113-19EBDDF476B2}"/>
              </a:ext>
            </a:extLst>
          </p:cNvPr>
          <p:cNvSpPr>
            <a:spLocks noGrp="1"/>
          </p:cNvSpPr>
          <p:nvPr>
            <p:ph type="body" idx="1"/>
          </p:nvPr>
        </p:nvSpPr>
        <p:spPr/>
        <p:txBody>
          <a:bodyPr/>
          <a:lstStyle/>
          <a:p>
            <a:pPr marL="0" marR="0" lvl="0" indent="0">
              <a:lnSpc>
                <a:spcPct val="115000"/>
              </a:lnSpc>
              <a:spcAft>
                <a:spcPts val="800"/>
              </a:spcAft>
              <a:buFont typeface="+mj-lt"/>
              <a:buNone/>
            </a:pPr>
            <a:r>
              <a:rPr lang="en-US" sz="1800" kern="100">
                <a:effectLst/>
                <a:latin typeface="Aptos" panose="020B0004020202020204" pitchFamily="34" charset="0"/>
                <a:ea typeface="DengXian" panose="02010600030101010101" pitchFamily="2" charset="-122"/>
                <a:cs typeface="Times New Roman" panose="02020603050405020304" pitchFamily="18" charset="0"/>
              </a:rPr>
              <a:t>Calculations for drag coefficients reveal that the Callaway RX16 maintains a stable drag coefficient of approximately 0.475 across all Reynolds numbers, whereas the Tour Junior shows a gradual decrease in drag coefficient as the Reynolds number increases. In the upside-down position, the Callaway RX16 remains stable around 0.475, while the Tour Junior fluctuates around 0.4. </a:t>
            </a:r>
          </a:p>
        </p:txBody>
      </p:sp>
      <p:sp>
        <p:nvSpPr>
          <p:cNvPr id="4" name="Slide Number Placeholder 3">
            <a:extLst>
              <a:ext uri="{FF2B5EF4-FFF2-40B4-BE49-F238E27FC236}">
                <a16:creationId xmlns:a16="http://schemas.microsoft.com/office/drawing/2014/main" id="{BCB7E53D-2BFE-92E6-2D4F-3C61A200EDD4}"/>
              </a:ext>
            </a:extLst>
          </p:cNvPr>
          <p:cNvSpPr>
            <a:spLocks noGrp="1"/>
          </p:cNvSpPr>
          <p:nvPr>
            <p:ph type="sldNum" sz="quarter" idx="5"/>
          </p:nvPr>
        </p:nvSpPr>
        <p:spPr/>
        <p:txBody>
          <a:bodyPr/>
          <a:lstStyle/>
          <a:p>
            <a:fld id="{37C63BD6-9A76-3E42-9DF3-1D28BC75B5C8}" type="slidenum">
              <a:rPr lang="en-US" smtClean="0"/>
              <a:t>11</a:t>
            </a:fld>
            <a:endParaRPr lang="en-US"/>
          </a:p>
        </p:txBody>
      </p:sp>
    </p:spTree>
    <p:extLst>
      <p:ext uri="{BB962C8B-B14F-4D97-AF65-F5344CB8AC3E}">
        <p14:creationId xmlns:p14="http://schemas.microsoft.com/office/powerpoint/2010/main" val="8665101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44652-6697-746A-52F8-64F97AB201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2FBF67-93B1-EDC7-7EBF-01B688D265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F0A54D-C407-18AD-9BD9-81D21818F5DB}"/>
              </a:ext>
            </a:extLst>
          </p:cNvPr>
          <p:cNvSpPr>
            <a:spLocks noGrp="1"/>
          </p:cNvSpPr>
          <p:nvPr>
            <p:ph type="body" idx="1"/>
          </p:nvPr>
        </p:nvSpPr>
        <p:spPr/>
        <p:txBody>
          <a:bodyPr/>
          <a:lstStyle/>
          <a:p>
            <a:pPr marL="0" marR="0" lvl="0" indent="0">
              <a:lnSpc>
                <a:spcPct val="115000"/>
              </a:lnSpc>
              <a:spcAft>
                <a:spcPts val="800"/>
              </a:spcAft>
              <a:buFont typeface="+mj-lt"/>
              <a:buNone/>
            </a:pPr>
            <a:r>
              <a:rPr lang="en-US" sz="1800" kern="100">
                <a:effectLst/>
                <a:latin typeface="Aptos" panose="020B0004020202020204" pitchFamily="34" charset="0"/>
                <a:ea typeface="DengXian" panose="02010600030101010101" pitchFamily="2" charset="-122"/>
                <a:cs typeface="Times New Roman" panose="02020603050405020304" pitchFamily="18" charset="0"/>
              </a:rPr>
              <a:t>Examining the lift coefficients, both driver heads exhibit negative values in the impact position, indicating that they generate downforce rather than lift. This downforce appears to increase as the Reynolds number rises. In the upside-down position, both driver heads display similar trends, with the lift coefficients also indicating downforce due to the reversed orientation.</a:t>
            </a:r>
          </a:p>
        </p:txBody>
      </p:sp>
      <p:sp>
        <p:nvSpPr>
          <p:cNvPr id="4" name="Slide Number Placeholder 3">
            <a:extLst>
              <a:ext uri="{FF2B5EF4-FFF2-40B4-BE49-F238E27FC236}">
                <a16:creationId xmlns:a16="http://schemas.microsoft.com/office/drawing/2014/main" id="{B29D95C8-977D-C55D-79FE-7D9A9C39115B}"/>
              </a:ext>
            </a:extLst>
          </p:cNvPr>
          <p:cNvSpPr>
            <a:spLocks noGrp="1"/>
          </p:cNvSpPr>
          <p:nvPr>
            <p:ph type="sldNum" sz="quarter" idx="5"/>
          </p:nvPr>
        </p:nvSpPr>
        <p:spPr/>
        <p:txBody>
          <a:bodyPr/>
          <a:lstStyle/>
          <a:p>
            <a:fld id="{37C63BD6-9A76-3E42-9DF3-1D28BC75B5C8}" type="slidenum">
              <a:rPr lang="en-US" smtClean="0"/>
              <a:t>12</a:t>
            </a:fld>
            <a:endParaRPr lang="en-US"/>
          </a:p>
        </p:txBody>
      </p:sp>
    </p:spTree>
    <p:extLst>
      <p:ext uri="{BB962C8B-B14F-4D97-AF65-F5344CB8AC3E}">
        <p14:creationId xmlns:p14="http://schemas.microsoft.com/office/powerpoint/2010/main" val="2525108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C0029-0110-1CB4-0B09-193E68C698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47A243-EF98-2583-BF90-49B3CDDC9E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0FE61C-A574-3023-0471-BE4A9EFC7263}"/>
              </a:ext>
            </a:extLst>
          </p:cNvPr>
          <p:cNvSpPr>
            <a:spLocks noGrp="1"/>
          </p:cNvSpPr>
          <p:nvPr>
            <p:ph type="body" idx="1"/>
          </p:nvPr>
        </p:nvSpPr>
        <p:spPr/>
        <p:txBody>
          <a:bodyPr/>
          <a:lstStyle/>
          <a:p>
            <a:pPr marL="0" marR="0" lvl="0" indent="0">
              <a:lnSpc>
                <a:spcPct val="115000"/>
              </a:lnSpc>
              <a:spcAft>
                <a:spcPts val="800"/>
              </a:spcAft>
              <a:buFont typeface="+mj-lt"/>
              <a:buNone/>
            </a:pPr>
            <a:r>
              <a:rPr lang="en-US" sz="1800" kern="100">
                <a:effectLst/>
                <a:latin typeface="Aptos" panose="020B0004020202020204" pitchFamily="34" charset="0"/>
                <a:ea typeface="DengXian" panose="02010600030101010101" pitchFamily="2" charset="-122"/>
                <a:cs typeface="Times New Roman" panose="02020603050405020304" pitchFamily="18" charset="0"/>
              </a:rPr>
              <a:t>The key findings of our experimented were that the high-grade Callaway club experienced more drag force than the low-grade torque tower club, which correlated to the Callaway club having a larger drag coefficients than the lower grade Tour club. The Callaway club also had more precise measurements with lower confidence interval magnitudes. Measurements for the lift force had overlapping confidence intervals between the different drives, thus a significant difference in lift force between the two clubs cannot be determined. Finally, our initial assumption that the high-grade club would experience the least amount of drag was found to be false.</a:t>
            </a:r>
          </a:p>
        </p:txBody>
      </p:sp>
      <p:sp>
        <p:nvSpPr>
          <p:cNvPr id="4" name="Slide Number Placeholder 3">
            <a:extLst>
              <a:ext uri="{FF2B5EF4-FFF2-40B4-BE49-F238E27FC236}">
                <a16:creationId xmlns:a16="http://schemas.microsoft.com/office/drawing/2014/main" id="{31F43375-4604-714B-007B-712D011BC759}"/>
              </a:ext>
            </a:extLst>
          </p:cNvPr>
          <p:cNvSpPr>
            <a:spLocks noGrp="1"/>
          </p:cNvSpPr>
          <p:nvPr>
            <p:ph type="sldNum" sz="quarter" idx="5"/>
          </p:nvPr>
        </p:nvSpPr>
        <p:spPr/>
        <p:txBody>
          <a:bodyPr/>
          <a:lstStyle/>
          <a:p>
            <a:fld id="{37C63BD6-9A76-3E42-9DF3-1D28BC75B5C8}" type="slidenum">
              <a:rPr lang="en-US" smtClean="0"/>
              <a:t>13</a:t>
            </a:fld>
            <a:endParaRPr lang="en-US"/>
          </a:p>
        </p:txBody>
      </p:sp>
    </p:spTree>
    <p:extLst>
      <p:ext uri="{BB962C8B-B14F-4D97-AF65-F5344CB8AC3E}">
        <p14:creationId xmlns:p14="http://schemas.microsoft.com/office/powerpoint/2010/main" val="4281250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D61CD-219E-8DD8-737F-36026B75D7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5782B1-32B7-DCCE-7892-BDB3846AE1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52FB1D-BECB-AEA4-6712-4FB3F5CB5888}"/>
              </a:ext>
            </a:extLst>
          </p:cNvPr>
          <p:cNvSpPr>
            <a:spLocks noGrp="1"/>
          </p:cNvSpPr>
          <p:nvPr>
            <p:ph type="body" idx="1"/>
          </p:nvPr>
        </p:nvSpPr>
        <p:spPr/>
        <p:txBody>
          <a:bodyPr/>
          <a:lstStyle/>
          <a:p>
            <a:pPr marL="0" marR="0" lvl="0" indent="0">
              <a:lnSpc>
                <a:spcPct val="115000"/>
              </a:lnSpc>
              <a:spcAft>
                <a:spcPts val="800"/>
              </a:spcAft>
              <a:buFont typeface="+mj-lt"/>
              <a:buNone/>
            </a:pPr>
            <a:r>
              <a:rPr lang="en-US" sz="1800" kern="100">
                <a:effectLst/>
                <a:latin typeface="Aptos" panose="020B0004020202020204" pitchFamily="34" charset="0"/>
                <a:ea typeface="DengXian" panose="02010600030101010101" pitchFamily="2" charset="-122"/>
                <a:cs typeface="Times New Roman" panose="02020603050405020304" pitchFamily="18" charset="0"/>
              </a:rPr>
              <a:t>For future experiments, we recommend utilizing a larger sample size to determine if the behavior we found holds true or If this is the exception. We also recommend performing the experiment on a  wider range of different price points in order to determine if there is a definitive correlation with aerodynamic properties, as well as with different brands. Finally, to minimize vibrations which caused a significant amount of error in this experiment, we recommend utilizing springs to reduce measurement error and prevent one of the main limitations of this experiment.</a:t>
            </a:r>
          </a:p>
        </p:txBody>
      </p:sp>
      <p:sp>
        <p:nvSpPr>
          <p:cNvPr id="4" name="Slide Number Placeholder 3">
            <a:extLst>
              <a:ext uri="{FF2B5EF4-FFF2-40B4-BE49-F238E27FC236}">
                <a16:creationId xmlns:a16="http://schemas.microsoft.com/office/drawing/2014/main" id="{E4D37EE6-067D-3BF1-4504-B1B41DB376E9}"/>
              </a:ext>
            </a:extLst>
          </p:cNvPr>
          <p:cNvSpPr>
            <a:spLocks noGrp="1"/>
          </p:cNvSpPr>
          <p:nvPr>
            <p:ph type="sldNum" sz="quarter" idx="5"/>
          </p:nvPr>
        </p:nvSpPr>
        <p:spPr/>
        <p:txBody>
          <a:bodyPr/>
          <a:lstStyle/>
          <a:p>
            <a:fld id="{37C63BD6-9A76-3E42-9DF3-1D28BC75B5C8}" type="slidenum">
              <a:rPr lang="en-US" smtClean="0"/>
              <a:t>14</a:t>
            </a:fld>
            <a:endParaRPr lang="en-US"/>
          </a:p>
        </p:txBody>
      </p:sp>
    </p:spTree>
    <p:extLst>
      <p:ext uri="{BB962C8B-B14F-4D97-AF65-F5344CB8AC3E}">
        <p14:creationId xmlns:p14="http://schemas.microsoft.com/office/powerpoint/2010/main" val="1217345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D61CD-219E-8DD8-737F-36026B75D7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5782B1-32B7-DCCE-7892-BDB3846AE1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52FB1D-BECB-AEA4-6712-4FB3F5CB5888}"/>
              </a:ext>
            </a:extLst>
          </p:cNvPr>
          <p:cNvSpPr>
            <a:spLocks noGrp="1"/>
          </p:cNvSpPr>
          <p:nvPr>
            <p:ph type="body" idx="1"/>
          </p:nvPr>
        </p:nvSpPr>
        <p:spPr/>
        <p:txBody>
          <a:bodyPr/>
          <a:lstStyle/>
          <a:p>
            <a:r>
              <a:rPr lang="en-US" b="0" i="0">
                <a:effectLst/>
                <a:latin typeface="Arial" panose="020B0604020202020204" pitchFamily="34" charset="0"/>
              </a:rPr>
              <a:t>The key discovery is concluded and suggestion for future work is given.</a:t>
            </a:r>
            <a:endParaRPr lang="en-US"/>
          </a:p>
        </p:txBody>
      </p:sp>
      <p:sp>
        <p:nvSpPr>
          <p:cNvPr id="4" name="Slide Number Placeholder 3">
            <a:extLst>
              <a:ext uri="{FF2B5EF4-FFF2-40B4-BE49-F238E27FC236}">
                <a16:creationId xmlns:a16="http://schemas.microsoft.com/office/drawing/2014/main" id="{E4D37EE6-067D-3BF1-4504-B1B41DB376E9}"/>
              </a:ext>
            </a:extLst>
          </p:cNvPr>
          <p:cNvSpPr>
            <a:spLocks noGrp="1"/>
          </p:cNvSpPr>
          <p:nvPr>
            <p:ph type="sldNum" sz="quarter" idx="5"/>
          </p:nvPr>
        </p:nvSpPr>
        <p:spPr/>
        <p:txBody>
          <a:bodyPr/>
          <a:lstStyle/>
          <a:p>
            <a:fld id="{37C63BD6-9A76-3E42-9DF3-1D28BC75B5C8}" type="slidenum">
              <a:rPr lang="en-US" smtClean="0"/>
              <a:t>15</a:t>
            </a:fld>
            <a:endParaRPr lang="en-US"/>
          </a:p>
        </p:txBody>
      </p:sp>
    </p:spTree>
    <p:extLst>
      <p:ext uri="{BB962C8B-B14F-4D97-AF65-F5344CB8AC3E}">
        <p14:creationId xmlns:p14="http://schemas.microsoft.com/office/powerpoint/2010/main" val="2319618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C63BD6-9A76-3E42-9DF3-1D28BC75B5C8}" type="slidenum">
              <a:rPr lang="en-US" smtClean="0"/>
              <a:t>16</a:t>
            </a:fld>
            <a:endParaRPr lang="en-US"/>
          </a:p>
        </p:txBody>
      </p:sp>
    </p:spTree>
    <p:extLst>
      <p:ext uri="{BB962C8B-B14F-4D97-AF65-F5344CB8AC3E}">
        <p14:creationId xmlns:p14="http://schemas.microsoft.com/office/powerpoint/2010/main" val="25596129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essibility Statement">
    <p:bg>
      <p:bgPr>
        <a:solidFill>
          <a:schemeClr val="accent4"/>
        </a:solidFill>
        <a:effectLst/>
      </p:bgPr>
    </p:bg>
    <p:spTree>
      <p:nvGrpSpPr>
        <p:cNvPr id="1" name=""/>
        <p:cNvGrpSpPr/>
        <p:nvPr/>
      </p:nvGrpSpPr>
      <p:grpSpPr>
        <a:xfrm>
          <a:off x="0" y="0"/>
          <a:ext cx="0" cy="0"/>
          <a:chOff x="0" y="0"/>
          <a:chExt cx="0" cy="0"/>
        </a:xfrm>
      </p:grpSpPr>
      <p:sp>
        <p:nvSpPr>
          <p:cNvPr id="11" name="PPT Accessibility">
            <a:extLst>
              <a:ext uri="{FF2B5EF4-FFF2-40B4-BE49-F238E27FC236}">
                <a16:creationId xmlns:a16="http://schemas.microsoft.com/office/drawing/2014/main" id="{7218C6A0-FE47-3C49-9974-F3CABE12FB6E}"/>
              </a:ext>
            </a:extLst>
          </p:cNvPr>
          <p:cNvSpPr txBox="1"/>
          <p:nvPr userDrawn="1"/>
        </p:nvSpPr>
        <p:spPr>
          <a:xfrm>
            <a:off x="1943100" y="1877220"/>
            <a:ext cx="6844439" cy="1661993"/>
          </a:xfrm>
          <a:prstGeom prst="rect">
            <a:avLst/>
          </a:prstGeom>
          <a:noFill/>
        </p:spPr>
        <p:txBody>
          <a:bodyPr wrap="square" lIns="0" tIns="0" rIns="0" bIns="0" rtlCol="0">
            <a:spAutoFit/>
          </a:bodyPr>
          <a:lstStyle/>
          <a:p>
            <a:r>
              <a:rPr lang="en-US" sz="1800">
                <a:solidFill>
                  <a:schemeClr val="bg1"/>
                </a:solidFill>
                <a:effectLst/>
                <a:latin typeface="Acumin Pro" panose="020B0504020202020204" pitchFamily="34" charset="77"/>
              </a:rPr>
              <a:t>Support the Purdue University brand in your presentations by using a brand-friendly template. This template uses an accessible master layout. Please note that some changes to the PowerPoint template could impact accessibility by those with disabilities. Follow the instructions provided by Microsoft Office to ensure that your PowerPoint presentations are accessible to all users:</a:t>
            </a:r>
            <a:endParaRPr lang="en-US" sz="1800">
              <a:solidFill>
                <a:schemeClr val="bg1"/>
              </a:solidFill>
            </a:endParaRPr>
          </a:p>
        </p:txBody>
      </p:sp>
      <p:sp>
        <p:nvSpPr>
          <p:cNvPr id="15" name="PPT Accessibility URL" descr="PPT Accessibility URL">
            <a:extLst>
              <a:ext uri="{FF2B5EF4-FFF2-40B4-BE49-F238E27FC236}">
                <a16:creationId xmlns:a16="http://schemas.microsoft.com/office/drawing/2014/main" id="{BA1A708E-CC6F-5046-B62E-67EF72C8345F}"/>
              </a:ext>
            </a:extLst>
          </p:cNvPr>
          <p:cNvSpPr>
            <a:spLocks noGrp="1"/>
          </p:cNvSpPr>
          <p:nvPr>
            <p:ph type="ctrTitle" hasCustomPrompt="1"/>
          </p:nvPr>
        </p:nvSpPr>
        <p:spPr bwMode="blackWhite">
          <a:xfrm>
            <a:off x="1943100" y="3846218"/>
            <a:ext cx="7225680" cy="505523"/>
          </a:xfrm>
          <a:prstGeom prst="rect">
            <a:avLst/>
          </a:prstGeom>
          <a:noFill/>
          <a:ln w="38100">
            <a:noFill/>
          </a:ln>
        </p:spPr>
        <p:txBody>
          <a:bodyPr wrap="square" lIns="0" tIns="0" rIns="0" bIns="0" anchor="t" anchorCtr="0">
            <a:spAutoFit/>
          </a:bodyPr>
          <a:lstStyle>
            <a:lvl1pPr algn="l">
              <a:defRPr sz="1800" b="0" i="0" cap="none" spc="0">
                <a:solidFill>
                  <a:schemeClr val="bg1"/>
                </a:solidFill>
                <a:latin typeface="Acumin Pro" panose="020B0504020202020204" pitchFamily="34" charset="77"/>
              </a:defRPr>
            </a:lvl1pPr>
          </a:lstStyle>
          <a:p>
            <a:r>
              <a:rPr lang="en-US">
                <a:solidFill>
                  <a:schemeClr val="accent1"/>
                </a:solidFill>
              </a:rPr>
              <a:t>https://</a:t>
            </a:r>
            <a:r>
              <a:rPr lang="en-US" err="1">
                <a:solidFill>
                  <a:schemeClr val="accent1"/>
                </a:solidFill>
              </a:rPr>
              <a:t>support.office.com</a:t>
            </a:r>
            <a:r>
              <a:rPr lang="en-US">
                <a:solidFill>
                  <a:schemeClr val="accent1"/>
                </a:solidFill>
              </a:rPr>
              <a:t>/</a:t>
            </a:r>
            <a:r>
              <a:rPr lang="en-US" err="1">
                <a:solidFill>
                  <a:schemeClr val="accent1"/>
                </a:solidFill>
              </a:rPr>
              <a:t>en</a:t>
            </a:r>
            <a:r>
              <a:rPr lang="en-US">
                <a:solidFill>
                  <a:schemeClr val="accent1"/>
                </a:solidFill>
              </a:rPr>
              <a:t>-us/article/Make-your-PowerPoint-presentations-accessible-6f7772b2-2f33-4bd2-8ca7-dae3b2b3ef25</a:t>
            </a:r>
          </a:p>
        </p:txBody>
      </p:sp>
      <p:pic>
        <p:nvPicPr>
          <p:cNvPr id="20" name="Gold Triangle">
            <a:extLst>
              <a:ext uri="{FF2B5EF4-FFF2-40B4-BE49-F238E27FC236}">
                <a16:creationId xmlns:a16="http://schemas.microsoft.com/office/drawing/2014/main" id="{8FB3CDDA-E495-3748-8358-7ED0109F464A}"/>
              </a:ext>
            </a:extLst>
          </p:cNvPr>
          <p:cNvPicPr>
            <a:picLocks noChangeAspect="1"/>
          </p:cNvPicPr>
          <p:nvPr userDrawn="1"/>
        </p:nvPicPr>
        <p:blipFill>
          <a:blip r:embed="rId2"/>
          <a:stretch>
            <a:fillRect/>
          </a:stretch>
        </p:blipFill>
        <p:spPr>
          <a:xfrm>
            <a:off x="9956800" y="0"/>
            <a:ext cx="2235200" cy="6858000"/>
          </a:xfrm>
          <a:prstGeom prst="rect">
            <a:avLst/>
          </a:prstGeom>
        </p:spPr>
      </p:pic>
      <p:sp>
        <p:nvSpPr>
          <p:cNvPr id="19" name="Date">
            <a:extLst>
              <a:ext uri="{FF2B5EF4-FFF2-40B4-BE49-F238E27FC236}">
                <a16:creationId xmlns:a16="http://schemas.microsoft.com/office/drawing/2014/main" id="{AAF94E19-ED71-7845-B4E1-5D3EA4F2593F}"/>
              </a:ext>
            </a:extLst>
          </p:cNvPr>
          <p:cNvSpPr>
            <a:spLocks noGrp="1"/>
          </p:cNvSpPr>
          <p:nvPr>
            <p:ph type="dt" sz="half" idx="10"/>
          </p:nvPr>
        </p:nvSpPr>
        <p:spPr>
          <a:xfrm>
            <a:off x="10032275" y="6202177"/>
            <a:ext cx="1142268" cy="323968"/>
          </a:xfrm>
        </p:spPr>
        <p:txBody>
          <a:bodyPr/>
          <a:lstStyle>
            <a:lvl1pPr>
              <a:defRPr>
                <a:solidFill>
                  <a:schemeClr val="accent4">
                    <a:alpha val="70000"/>
                  </a:schemeClr>
                </a:solidFill>
              </a:defRPr>
            </a:lvl1pPr>
          </a:lstStyle>
          <a:p>
            <a:fld id="{049DC8E1-D369-0F48-9062-BB068AFD07CE}" type="datetime1">
              <a:rPr lang="en-US" smtClean="0"/>
              <a:pPr/>
              <a:t>11/22/2024</a:t>
            </a:fld>
            <a:endParaRPr lang="en-US"/>
          </a:p>
        </p:txBody>
      </p:sp>
      <p:cxnSp>
        <p:nvCxnSpPr>
          <p:cNvPr id="22" name="Line">
            <a:extLst>
              <a:ext uri="{FF2B5EF4-FFF2-40B4-BE49-F238E27FC236}">
                <a16:creationId xmlns:a16="http://schemas.microsoft.com/office/drawing/2014/main" id="{6E05FCF8-5823-9D4D-B7F3-412E5BDD4E01}"/>
              </a:ext>
            </a:extLst>
          </p:cNvPr>
          <p:cNvCxnSpPr>
            <a:cxnSpLocks/>
          </p:cNvCxnSpPr>
          <p:nvPr userDrawn="1"/>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Slide Number">
            <a:extLst>
              <a:ext uri="{FF2B5EF4-FFF2-40B4-BE49-F238E27FC236}">
                <a16:creationId xmlns:a16="http://schemas.microsoft.com/office/drawing/2014/main" id="{14A543BD-A296-7346-B649-5BA64898AF2C}"/>
              </a:ext>
            </a:extLst>
          </p:cNvP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a:p>
        </p:txBody>
      </p:sp>
      <p:pic>
        <p:nvPicPr>
          <p:cNvPr id="9" name="Purdue CoBrand">
            <a:extLst>
              <a:ext uri="{FF2B5EF4-FFF2-40B4-BE49-F238E27FC236}">
                <a16:creationId xmlns:a16="http://schemas.microsoft.com/office/drawing/2014/main" id="{FD0EC21E-06D9-A343-B534-0EED0F3D39CB}"/>
              </a:ext>
            </a:extLst>
          </p:cNvPr>
          <p:cNvPicPr>
            <a:picLocks noChangeAspect="1"/>
          </p:cNvPicPr>
          <p:nvPr userDrawn="1"/>
        </p:nvPicPr>
        <p:blipFill>
          <a:blip r:embed="rId3"/>
          <a:stretch>
            <a:fillRect/>
          </a:stretch>
        </p:blipFill>
        <p:spPr>
          <a:xfrm>
            <a:off x="1071700" y="5981517"/>
            <a:ext cx="4349081" cy="460490"/>
          </a:xfrm>
          <a:prstGeom prst="rect">
            <a:avLst/>
          </a:prstGeom>
        </p:spPr>
      </p:pic>
    </p:spTree>
    <p:extLst>
      <p:ext uri="{BB962C8B-B14F-4D97-AF65-F5344CB8AC3E}">
        <p14:creationId xmlns:p14="http://schemas.microsoft.com/office/powerpoint/2010/main" val="5741884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352" userDrawn="1">
          <p15:clr>
            <a:srgbClr val="FBAE40"/>
          </p15:clr>
        </p15:guide>
        <p15:guide id="8" orient="horz" pos="192" userDrawn="1">
          <p15:clr>
            <a:srgbClr val="FBAE40"/>
          </p15:clr>
        </p15:guide>
        <p15:guide id="9" pos="122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accent2"/>
        </a:solidFill>
        <a:effectLst/>
      </p:bgPr>
    </p:bg>
    <p:spTree>
      <p:nvGrpSpPr>
        <p:cNvPr id="1" name=""/>
        <p:cNvGrpSpPr/>
        <p:nvPr/>
      </p:nvGrpSpPr>
      <p:grpSpPr>
        <a:xfrm>
          <a:off x="0" y="0"/>
          <a:ext cx="0" cy="0"/>
          <a:chOff x="0" y="0"/>
          <a:chExt cx="0" cy="0"/>
        </a:xfrm>
      </p:grpSpPr>
      <p:sp>
        <p:nvSpPr>
          <p:cNvPr id="20" name="Gold Background">
            <a:extLst>
              <a:ext uri="{FF2B5EF4-FFF2-40B4-BE49-F238E27FC236}">
                <a16:creationId xmlns:a16="http://schemas.microsoft.com/office/drawing/2014/main" id="{EACB2F0C-1C3D-CD48-AD13-7B5AD683F7C7}"/>
              </a:ext>
            </a:extLst>
          </p:cNvPr>
          <p:cNvSpPr/>
          <p:nvPr/>
        </p:nvSpPr>
        <p:spPr>
          <a:xfrm>
            <a:off x="0" y="0"/>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cNvSpPr>
            <a:spLocks noGrp="1"/>
          </p:cNvSpPr>
          <p:nvPr>
            <p:ph type="ctrTitle" hasCustomPrompt="1"/>
          </p:nvPr>
        </p:nvSpPr>
        <p:spPr bwMode="blackWhite">
          <a:xfrm>
            <a:off x="1943100" y="1626244"/>
            <a:ext cx="7911945" cy="1523494"/>
          </a:xfrm>
          <a:prstGeom prst="rect">
            <a:avLst/>
          </a:prstGeom>
          <a:noFill/>
          <a:ln w="38100">
            <a:noFill/>
          </a:ln>
        </p:spPr>
        <p:txBody>
          <a:bodyPr wrap="square" lIns="0" tIns="0" rIns="0" bIns="0" anchor="t" anchorCtr="0">
            <a:spAutoFit/>
          </a:bodyPr>
          <a:lstStyle>
            <a:lvl1pPr algn="l">
              <a:lnSpc>
                <a:spcPct val="80000"/>
              </a:lnSpc>
              <a:defRPr sz="6000" b="1" i="1" spc="0">
                <a:solidFill>
                  <a:schemeClr val="bg1"/>
                </a:solidFill>
                <a:latin typeface="Acumin Pro ExtraCondensed" panose="020B0508020202020204" pitchFamily="34" charset="77"/>
              </a:defRPr>
            </a:lvl1pPr>
          </a:lstStyle>
          <a:p>
            <a:r>
              <a:rPr lang="en-US"/>
              <a:t>Title Slide </a:t>
            </a:r>
            <a:r>
              <a:rPr lang="en-US" err="1"/>
              <a:t>Acumin</a:t>
            </a:r>
            <a:r>
              <a:rPr lang="en-US"/>
              <a:t> Pro Extra Cond Bold Italic 60</a:t>
            </a:r>
          </a:p>
        </p:txBody>
      </p:sp>
      <p:sp>
        <p:nvSpPr>
          <p:cNvPr id="3" name="Subtitle"/>
          <p:cNvSpPr>
            <a:spLocks noGrp="1"/>
          </p:cNvSpPr>
          <p:nvPr>
            <p:ph type="subTitle" idx="1" hasCustomPrompt="1"/>
          </p:nvPr>
        </p:nvSpPr>
        <p:spPr>
          <a:xfrm>
            <a:off x="1950624" y="3990085"/>
            <a:ext cx="7096269" cy="336015"/>
          </a:xfr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a:t>
            </a:r>
            <a:r>
              <a:rPr lang="en-US" err="1"/>
              <a:t>Acumin</a:t>
            </a:r>
            <a:r>
              <a:rPr lang="en-US"/>
              <a:t> Pro Semi Cond Bold 22 </a:t>
            </a:r>
            <a:r>
              <a:rPr lang="en-US" err="1"/>
              <a:t>pt</a:t>
            </a:r>
            <a:endParaRPr lang="en-US"/>
          </a:p>
        </p:txBody>
      </p:sp>
      <p:pic>
        <p:nvPicPr>
          <p:cNvPr id="11" name="Black Triangle">
            <a:extLst>
              <a:ext uri="{FF2B5EF4-FFF2-40B4-BE49-F238E27FC236}">
                <a16:creationId xmlns:a16="http://schemas.microsoft.com/office/drawing/2014/main" id="{89E231D1-E6F4-D744-B354-255815F71933}"/>
              </a:ext>
            </a:extLst>
          </p:cNvPr>
          <p:cNvPicPr>
            <a:picLocks noChangeAspect="1"/>
          </p:cNvPicPr>
          <p:nvPr userDrawn="1"/>
        </p:nvPicPr>
        <p:blipFill>
          <a:blip r:embed="rId2"/>
          <a:stretch>
            <a:fillRect/>
          </a:stretch>
        </p:blipFill>
        <p:spPr>
          <a:xfrm>
            <a:off x="9956800" y="0"/>
            <a:ext cx="2235200" cy="6858000"/>
          </a:xfrm>
          <a:prstGeom prst="rect">
            <a:avLst/>
          </a:prstGeom>
        </p:spPr>
      </p:pic>
      <p:sp>
        <p:nvSpPr>
          <p:cNvPr id="7" name="Date"/>
          <p:cNvSpPr>
            <a:spLocks noGrp="1"/>
          </p:cNvSpPr>
          <p:nvPr>
            <p:ph type="dt" sz="half" idx="10"/>
          </p:nvPr>
        </p:nvSpPr>
        <p:spPr/>
        <p:txBody>
          <a:bodyPr/>
          <a:lstStyle>
            <a:lvl1pPr>
              <a:defRPr>
                <a:solidFill>
                  <a:schemeClr val="accent4">
                    <a:alpha val="70000"/>
                  </a:schemeClr>
                </a:solidFill>
              </a:defRPr>
            </a:lvl1pPr>
          </a:lstStyle>
          <a:p>
            <a:fld id="{049DC8E1-D369-0F48-9062-BB068AFD07CE}" type="datetime1">
              <a:rPr lang="en-US" smtClean="0"/>
              <a:pPr/>
              <a:t>11/22/2024</a:t>
            </a:fld>
            <a:endParaRPr lang="en-US"/>
          </a:p>
        </p:txBody>
      </p:sp>
      <p:cxnSp>
        <p:nvCxnSpPr>
          <p:cNvPr id="33" name="Line">
            <a:extLst>
              <a:ext uri="{FF2B5EF4-FFF2-40B4-BE49-F238E27FC236}">
                <a16:creationId xmlns:a16="http://schemas.microsoft.com/office/drawing/2014/main" id="{E61121D3-034C-A148-89AD-C240C1E7F6F7}"/>
              </a:ext>
            </a:extLst>
          </p:cNvPr>
          <p:cNvCxnSpPr>
            <a:cxnSpLocks/>
          </p:cNvCxnSpPr>
          <p:nvPr/>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Slide Numbe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a:p>
        </p:txBody>
      </p:sp>
      <p:pic>
        <p:nvPicPr>
          <p:cNvPr id="10" name="Purdue CoBrand">
            <a:extLst>
              <a:ext uri="{FF2B5EF4-FFF2-40B4-BE49-F238E27FC236}">
                <a16:creationId xmlns:a16="http://schemas.microsoft.com/office/drawing/2014/main" id="{A8039CCF-6BDE-2446-8098-6725C051C4AE}"/>
              </a:ext>
            </a:extLst>
          </p:cNvPr>
          <p:cNvPicPr>
            <a:picLocks noChangeAspect="1"/>
          </p:cNvPicPr>
          <p:nvPr userDrawn="1"/>
        </p:nvPicPr>
        <p:blipFill>
          <a:blip r:embed="rId3"/>
          <a:stretch>
            <a:fillRect/>
          </a:stretch>
        </p:blipFill>
        <p:spPr>
          <a:xfrm>
            <a:off x="1071700" y="5981517"/>
            <a:ext cx="4349081" cy="460490"/>
          </a:xfrm>
          <a:prstGeom prst="rect">
            <a:avLst/>
          </a:prstGeom>
        </p:spPr>
      </p:pic>
    </p:spTree>
    <p:extLst>
      <p:ext uri="{BB962C8B-B14F-4D97-AF65-F5344CB8AC3E}">
        <p14:creationId xmlns:p14="http://schemas.microsoft.com/office/powerpoint/2010/main" val="24635021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8" pos="122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Slide - Copy">
    <p:bg>
      <p:bgPr>
        <a:solidFill>
          <a:schemeClr val="accent4"/>
        </a:solidFill>
        <a:effectLst/>
      </p:bgPr>
    </p:bg>
    <p:spTree>
      <p:nvGrpSpPr>
        <p:cNvPr id="1" name=""/>
        <p:cNvGrpSpPr/>
        <p:nvPr/>
      </p:nvGrpSpPr>
      <p:grpSpPr>
        <a:xfrm>
          <a:off x="0" y="0"/>
          <a:ext cx="0" cy="0"/>
          <a:chOff x="0" y="0"/>
          <a:chExt cx="0" cy="0"/>
        </a:xfrm>
      </p:grpSpPr>
      <p:pic>
        <p:nvPicPr>
          <p:cNvPr id="27" name="Black Bar">
            <a:extLst>
              <a:ext uri="{FF2B5EF4-FFF2-40B4-BE49-F238E27FC236}">
                <a16:creationId xmlns:a16="http://schemas.microsoft.com/office/drawing/2014/main" id="{6283C7A5-FA96-634B-82F6-99BF44D20F7C}"/>
              </a:ext>
            </a:extLst>
          </p:cNvPr>
          <p:cNvPicPr>
            <a:picLocks noChangeAspect="1"/>
          </p:cNvPicPr>
          <p:nvPr/>
        </p:nvPicPr>
        <p:blipFill>
          <a:blip r:embed="rId2"/>
          <a:stretch>
            <a:fillRect/>
          </a:stretch>
        </p:blipFill>
        <p:spPr>
          <a:xfrm>
            <a:off x="7009" y="0"/>
            <a:ext cx="11514667" cy="914400"/>
          </a:xfrm>
          <a:prstGeom prst="rect">
            <a:avLst/>
          </a:prstGeom>
        </p:spPr>
      </p:pic>
      <p:sp>
        <p:nvSpPr>
          <p:cNvPr id="2" name="Title"/>
          <p:cNvSpPr>
            <a:spLocks noGrp="1"/>
          </p:cNvSpPr>
          <p:nvPr>
            <p:ph type="ctrTitle" hasCustomPrompt="1"/>
          </p:nvPr>
        </p:nvSpPr>
        <p:spPr bwMode="blackWhite">
          <a:xfrm>
            <a:off x="1043554" y="442674"/>
            <a:ext cx="9234309" cy="512448"/>
          </a:xfrm>
          <a:prstGeom prst="rect">
            <a:avLst/>
          </a:prstGeom>
          <a:noFill/>
          <a:ln w="38100">
            <a:noFill/>
          </a:ln>
        </p:spPr>
        <p:txBody>
          <a:bodyPr wrap="square" lIns="0" tIns="0" rIns="0" bIns="0" anchor="t" anchorCtr="0">
            <a:spAutoFit/>
          </a:bodyPr>
          <a:lstStyle>
            <a:lvl1pPr algn="l">
              <a:defRPr sz="3600" b="1" i="1" cap="none" spc="0">
                <a:solidFill>
                  <a:schemeClr val="tx2"/>
                </a:solidFill>
                <a:latin typeface="Acumin Pro ExtraCondensed" panose="020B0508020202020204" pitchFamily="34" charset="77"/>
              </a:defRPr>
            </a:lvl1pPr>
          </a:lstStyle>
          <a:p>
            <a:r>
              <a:rPr lang="en-US"/>
              <a:t>Title </a:t>
            </a:r>
            <a:r>
              <a:rPr lang="en-US" err="1"/>
              <a:t>Acumin</a:t>
            </a:r>
            <a:r>
              <a:rPr lang="en-US"/>
              <a:t> Pro Extra Cond Bold Italic 36 </a:t>
            </a:r>
            <a:r>
              <a:rPr lang="en-US" err="1"/>
              <a:t>pt</a:t>
            </a:r>
            <a:endParaRPr lang="en-US"/>
          </a:p>
        </p:txBody>
      </p:sp>
      <p:sp>
        <p:nvSpPr>
          <p:cNvPr id="3" name="Subhead"/>
          <p:cNvSpPr>
            <a:spLocks noGrp="1"/>
          </p:cNvSpPr>
          <p:nvPr>
            <p:ph type="subTitle" idx="1" hasCustomPrompt="1"/>
          </p:nvPr>
        </p:nvSpPr>
        <p:spPr>
          <a:xfrm>
            <a:off x="1043553" y="1345167"/>
            <a:ext cx="7321993" cy="341599"/>
          </a:xfr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a:t>
            </a:r>
            <a:r>
              <a:rPr lang="en-US" err="1"/>
              <a:t>Acumin</a:t>
            </a:r>
            <a:r>
              <a:rPr lang="en-US"/>
              <a:t> Pro Semi Cond Bold 22 </a:t>
            </a:r>
            <a:r>
              <a:rPr lang="en-US" err="1"/>
              <a:t>pt</a:t>
            </a:r>
            <a:endParaRPr lang="en-US"/>
          </a:p>
        </p:txBody>
      </p:sp>
      <p:sp>
        <p:nvSpPr>
          <p:cNvPr id="25" name="Body Text">
            <a:extLst>
              <a:ext uri="{FF2B5EF4-FFF2-40B4-BE49-F238E27FC236}">
                <a16:creationId xmlns:a16="http://schemas.microsoft.com/office/drawing/2014/main" id="{9F798712-4535-8340-942F-27FFD5E3FE9B}"/>
              </a:ext>
            </a:extLst>
          </p:cNvPr>
          <p:cNvSpPr>
            <a:spLocks noGrp="1"/>
          </p:cNvSpPr>
          <p:nvPr>
            <p:ph type="body" sz="quarter" idx="14" hasCustomPrompt="1"/>
          </p:nvPr>
        </p:nvSpPr>
        <p:spPr>
          <a:xfrm>
            <a:off x="1950849" y="1962540"/>
            <a:ext cx="7366000" cy="3411537"/>
          </a:xfr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normalizeH="0" baseline="0">
                <a:solidFill>
                  <a:schemeClr val="bg1"/>
                </a:solidFill>
                <a:latin typeface="Acumin Pro" panose="020B0504020202020204" pitchFamily="34" charset="77"/>
              </a:defRPr>
            </a:lvl1pPr>
          </a:lstStyle>
          <a:p>
            <a:pPr lvl="0"/>
            <a:r>
              <a:rPr lang="en-US"/>
              <a:t>Bulleted copy. </a:t>
            </a:r>
            <a:r>
              <a:rPr lang="en-US" err="1"/>
              <a:t>Acumin</a:t>
            </a:r>
            <a:r>
              <a:rPr lang="en-US"/>
              <a:t> Pro Reg 18 pt. Keep it short with bite-size chunks of information.</a:t>
            </a:r>
          </a:p>
          <a:p>
            <a:pPr lvl="0"/>
            <a:endParaRPr lang="en-US"/>
          </a:p>
          <a:p>
            <a:pPr lvl="0"/>
            <a:r>
              <a:rPr lang="en-US"/>
              <a:t>Bulleted copy. </a:t>
            </a:r>
            <a:r>
              <a:rPr lang="en-US" err="1"/>
              <a:t>Acumin</a:t>
            </a:r>
            <a:r>
              <a:rPr lang="en-US"/>
              <a:t> Pro Reg 18 pt. Keep it short with bite-size chunks of information.</a:t>
            </a:r>
          </a:p>
          <a:p>
            <a:pPr lvl="0"/>
            <a:endParaRPr lang="en-US"/>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a:t>Bulleted copy. </a:t>
            </a:r>
            <a:r>
              <a:rPr lang="en-US" err="1"/>
              <a:t>Acumin</a:t>
            </a:r>
            <a:r>
              <a:rPr lang="en-US"/>
              <a:t> Pro Reg 18 pt. Keep it short with bite-size chunks of information.</a:t>
            </a:r>
          </a:p>
          <a:p>
            <a:pPr lvl="0"/>
            <a:endParaRPr lang="en-US"/>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a:t>Bulleted copy. </a:t>
            </a:r>
            <a:r>
              <a:rPr lang="en-US" err="1"/>
              <a:t>Acumin</a:t>
            </a:r>
            <a:r>
              <a:rPr lang="en-US"/>
              <a:t> Pro Reg 18 pt. Keep it short with bite-size chunks of information.</a:t>
            </a:r>
          </a:p>
          <a:p>
            <a:pPr lvl="0"/>
            <a:endParaRPr lang="en-US"/>
          </a:p>
        </p:txBody>
      </p:sp>
      <p:sp>
        <p:nvSpPr>
          <p:cNvPr id="28" name="Date">
            <a:extLst>
              <a:ext uri="{FF2B5EF4-FFF2-40B4-BE49-F238E27FC236}">
                <a16:creationId xmlns:a16="http://schemas.microsoft.com/office/drawing/2014/main" id="{32B67432-75BE-B145-B884-FF16D239EAF2}"/>
              </a:ext>
            </a:extLst>
          </p:cNvPr>
          <p:cNvSpPr>
            <a:spLocks noGrp="1"/>
          </p:cNvSpPr>
          <p:nvPr>
            <p:ph type="dt" sz="half" idx="2"/>
          </p:nvPr>
        </p:nvSpPr>
        <p:spPr>
          <a:xfrm>
            <a:off x="10136783" y="6202177"/>
            <a:ext cx="1037760" cy="323968"/>
          </a:xfrm>
          <a:prstGeom prst="rect">
            <a:avLst/>
          </a:prstGeom>
        </p:spPr>
        <p:txBody>
          <a:bodyPr vert="horz" lIns="91440" tIns="45720" rIns="91440" bIns="45720" rtlCol="0" anchor="ctr"/>
          <a:lstStyle>
            <a:lvl1pPr algn="r">
              <a:defRPr sz="1000" b="0" i="0">
                <a:solidFill>
                  <a:schemeClr val="bg1">
                    <a:alpha val="70000"/>
                  </a:schemeClr>
                </a:solidFill>
                <a:latin typeface="Acumin Pro" panose="020B0504020202020204" pitchFamily="34" charset="77"/>
              </a:defRPr>
            </a:lvl1pPr>
          </a:lstStyle>
          <a:p>
            <a:fld id="{E0C8DACD-4E35-4E4C-AC75-C3DE50F04E7E}" type="datetime1">
              <a:rPr lang="en-US" smtClean="0"/>
              <a:pPr/>
              <a:t>11/22/2024</a:t>
            </a:fld>
            <a:endParaRPr lang="en-US"/>
          </a:p>
        </p:txBody>
      </p:sp>
      <p:cxnSp>
        <p:nvCxnSpPr>
          <p:cNvPr id="30" name="Line">
            <a:extLst>
              <a:ext uri="{FF2B5EF4-FFF2-40B4-BE49-F238E27FC236}">
                <a16:creationId xmlns:a16="http://schemas.microsoft.com/office/drawing/2014/main" id="{58350E96-57A4-414B-9B8B-1430C2B4D38E}"/>
              </a:ext>
            </a:extLst>
          </p:cNvPr>
          <p:cNvCxnSpPr>
            <a:cxnSpLocks/>
          </p:cNvCxnSpPr>
          <p:nvPr/>
        </p:nvCxnSpPr>
        <p:spPr>
          <a:xfrm>
            <a:off x="11200667" y="6270568"/>
            <a:ext cx="0" cy="160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Slide Number">
            <a:extLst>
              <a:ext uri="{FF2B5EF4-FFF2-40B4-BE49-F238E27FC236}">
                <a16:creationId xmlns:a16="http://schemas.microsoft.com/office/drawing/2014/main" id="{49E8753C-A442-034F-B0F4-92D22B3247FE}"/>
              </a:ext>
            </a:extLst>
          </p:cNvPr>
          <p:cNvSpPr>
            <a:spLocks noGrp="1"/>
          </p:cNvSpPr>
          <p:nvPr>
            <p:ph type="sldNum" sz="quarter" idx="4"/>
          </p:nvPr>
        </p:nvSpPr>
        <p:spPr>
          <a:xfrm>
            <a:off x="11206124" y="6181281"/>
            <a:ext cx="487680" cy="365760"/>
          </a:xfrm>
          <a:prstGeom prst="ellipse">
            <a:avLst/>
          </a:prstGeom>
          <a:noFill/>
        </p:spPr>
        <p:txBody>
          <a:bodyPr vert="horz" lIns="18288" tIns="45720" rIns="18288" bIns="45720" rtlCol="0" anchor="ctr">
            <a:noAutofit/>
          </a:bodyPr>
          <a:lstStyle>
            <a:lvl1pPr algn="ctr">
              <a:defRPr sz="1000" b="1" i="0" spc="0" baseline="0">
                <a:solidFill>
                  <a:schemeClr val="bg1"/>
                </a:solidFill>
                <a:latin typeface="Acumin Pro Semibold" panose="020B0504020202020204" pitchFamily="34" charset="77"/>
              </a:defRPr>
            </a:lvl1pPr>
          </a:lstStyle>
          <a:p>
            <a:fld id="{8A7A6979-0714-4377-B894-6BE4C2D6E202}" type="slidenum">
              <a:rPr lang="en-US" smtClean="0"/>
              <a:pPr/>
              <a:t>‹#›</a:t>
            </a:fld>
            <a:endParaRPr lang="en-US"/>
          </a:p>
        </p:txBody>
      </p:sp>
      <p:pic>
        <p:nvPicPr>
          <p:cNvPr id="9" name="Purdue CoBrand">
            <a:extLst>
              <a:ext uri="{FF2B5EF4-FFF2-40B4-BE49-F238E27FC236}">
                <a16:creationId xmlns:a16="http://schemas.microsoft.com/office/drawing/2014/main" id="{06EF2D96-7ABD-AA4C-812C-5E937110CF7A}"/>
              </a:ext>
            </a:extLst>
          </p:cNvPr>
          <p:cNvPicPr>
            <a:picLocks noChangeAspect="1"/>
          </p:cNvPicPr>
          <p:nvPr userDrawn="1"/>
        </p:nvPicPr>
        <p:blipFill>
          <a:blip r:embed="rId3"/>
          <a:stretch>
            <a:fillRect/>
          </a:stretch>
        </p:blipFill>
        <p:spPr>
          <a:xfrm>
            <a:off x="1071700" y="5981517"/>
            <a:ext cx="4349081" cy="460490"/>
          </a:xfrm>
          <a:prstGeom prst="rect">
            <a:avLst/>
          </a:prstGeom>
        </p:spPr>
      </p:pic>
    </p:spTree>
    <p:extLst>
      <p:ext uri="{BB962C8B-B14F-4D97-AF65-F5344CB8AC3E}">
        <p14:creationId xmlns:p14="http://schemas.microsoft.com/office/powerpoint/2010/main" val="14067548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32" userDrawn="1">
          <p15:clr>
            <a:srgbClr val="FBAE40"/>
          </p15:clr>
        </p15:guide>
        <p15:guide id="7" pos="1224" userDrawn="1">
          <p15:clr>
            <a:srgbClr val="FBAE40"/>
          </p15:clr>
        </p15:guide>
        <p15:guide id="8" pos="648" userDrawn="1">
          <p15:clr>
            <a:srgbClr val="FBAE40"/>
          </p15:clr>
        </p15:guide>
        <p15:guide id="9" pos="153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Slide - Copy &amp; Pic/Chart">
    <p:bg>
      <p:bgPr>
        <a:solidFill>
          <a:schemeClr val="accent4"/>
        </a:solidFill>
        <a:effectLst/>
      </p:bgPr>
    </p:bg>
    <p:spTree>
      <p:nvGrpSpPr>
        <p:cNvPr id="1" name=""/>
        <p:cNvGrpSpPr/>
        <p:nvPr/>
      </p:nvGrpSpPr>
      <p:grpSpPr>
        <a:xfrm>
          <a:off x="0" y="0"/>
          <a:ext cx="0" cy="0"/>
          <a:chOff x="0" y="0"/>
          <a:chExt cx="0" cy="0"/>
        </a:xfrm>
      </p:grpSpPr>
      <p:pic>
        <p:nvPicPr>
          <p:cNvPr id="21" name="Black Bar">
            <a:extLst>
              <a:ext uri="{FF2B5EF4-FFF2-40B4-BE49-F238E27FC236}">
                <a16:creationId xmlns:a16="http://schemas.microsoft.com/office/drawing/2014/main" id="{87C91AFD-CCD5-AA40-82FE-4B69C6151917}"/>
              </a:ext>
            </a:extLst>
          </p:cNvPr>
          <p:cNvPicPr>
            <a:picLocks noChangeAspect="1"/>
          </p:cNvPicPr>
          <p:nvPr/>
        </p:nvPicPr>
        <p:blipFill>
          <a:blip r:embed="rId2"/>
          <a:stretch>
            <a:fillRect/>
          </a:stretch>
        </p:blipFill>
        <p:spPr>
          <a:xfrm>
            <a:off x="7009" y="0"/>
            <a:ext cx="11514667" cy="914400"/>
          </a:xfrm>
          <a:prstGeom prst="rect">
            <a:avLst/>
          </a:prstGeom>
        </p:spPr>
      </p:pic>
      <p:sp>
        <p:nvSpPr>
          <p:cNvPr id="22" name="Title">
            <a:extLst>
              <a:ext uri="{FF2B5EF4-FFF2-40B4-BE49-F238E27FC236}">
                <a16:creationId xmlns:a16="http://schemas.microsoft.com/office/drawing/2014/main" id="{73768DE6-FB80-874D-8DE0-986B46F1FD05}"/>
              </a:ext>
            </a:extLst>
          </p:cNvPr>
          <p:cNvSpPr>
            <a:spLocks noGrp="1"/>
          </p:cNvSpPr>
          <p:nvPr>
            <p:ph type="ctrTitle" hasCustomPrompt="1"/>
          </p:nvPr>
        </p:nvSpPr>
        <p:spPr bwMode="blackWhite">
          <a:xfrm>
            <a:off x="1043553" y="442674"/>
            <a:ext cx="9234309" cy="512448"/>
          </a:xfrm>
          <a:prstGeom prst="rect">
            <a:avLst/>
          </a:prstGeom>
          <a:noFill/>
          <a:ln w="38100">
            <a:noFill/>
          </a:ln>
        </p:spPr>
        <p:txBody>
          <a:bodyPr wrap="square" lIns="0" tIns="0" rIns="0" bIns="0" anchor="t" anchorCtr="0">
            <a:spAutoFit/>
          </a:bodyPr>
          <a:lstStyle>
            <a:lvl1pPr algn="l">
              <a:defRPr sz="3600" b="1" i="1" cap="none" spc="0">
                <a:solidFill>
                  <a:schemeClr val="tx2"/>
                </a:solidFill>
                <a:latin typeface="Acumin Pro ExtraCondensed" panose="020B0508020202020204" pitchFamily="34" charset="77"/>
              </a:defRPr>
            </a:lvl1pPr>
          </a:lstStyle>
          <a:p>
            <a:r>
              <a:rPr lang="en-US"/>
              <a:t>Title </a:t>
            </a:r>
            <a:r>
              <a:rPr lang="en-US" err="1"/>
              <a:t>Acumin</a:t>
            </a:r>
            <a:r>
              <a:rPr lang="en-US"/>
              <a:t> Pro Extra Cond Bold Italic 36 </a:t>
            </a:r>
            <a:r>
              <a:rPr lang="en-US" err="1"/>
              <a:t>pt</a:t>
            </a:r>
            <a:endParaRPr lang="en-US"/>
          </a:p>
        </p:txBody>
      </p:sp>
      <p:sp>
        <p:nvSpPr>
          <p:cNvPr id="3" name="Subhead"/>
          <p:cNvSpPr>
            <a:spLocks noGrp="1"/>
          </p:cNvSpPr>
          <p:nvPr>
            <p:ph type="subTitle" idx="1" hasCustomPrompt="1"/>
          </p:nvPr>
        </p:nvSpPr>
        <p:spPr>
          <a:xfrm>
            <a:off x="1043553" y="1345166"/>
            <a:ext cx="7288495" cy="338554"/>
          </a:xfr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a:t>
            </a:r>
            <a:r>
              <a:rPr lang="en-US" err="1"/>
              <a:t>Acumin</a:t>
            </a:r>
            <a:r>
              <a:rPr lang="en-US"/>
              <a:t> Pro Semi Cond Bold 22 </a:t>
            </a:r>
            <a:r>
              <a:rPr lang="en-US" err="1"/>
              <a:t>pt</a:t>
            </a:r>
            <a:endParaRPr lang="en-US"/>
          </a:p>
        </p:txBody>
      </p:sp>
      <p:sp>
        <p:nvSpPr>
          <p:cNvPr id="19" name="Body Text">
            <a:extLst>
              <a:ext uri="{FF2B5EF4-FFF2-40B4-BE49-F238E27FC236}">
                <a16:creationId xmlns:a16="http://schemas.microsoft.com/office/drawing/2014/main" id="{4B5CCD19-DE21-294C-8B0B-3103725AE082}"/>
              </a:ext>
            </a:extLst>
          </p:cNvPr>
          <p:cNvSpPr>
            <a:spLocks noGrp="1"/>
          </p:cNvSpPr>
          <p:nvPr>
            <p:ph type="body" sz="quarter" idx="14" hasCustomPrompt="1"/>
          </p:nvPr>
        </p:nvSpPr>
        <p:spPr>
          <a:xfrm>
            <a:off x="1943100" y="1917389"/>
            <a:ext cx="4591332" cy="3411537"/>
          </a:xfr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normalizeH="0" baseline="0">
                <a:solidFill>
                  <a:schemeClr val="bg1"/>
                </a:solidFill>
                <a:latin typeface="Acumin Pro" panose="020B0504020202020204" pitchFamily="34" charset="77"/>
              </a:defRPr>
            </a:lvl1pPr>
          </a:lstStyle>
          <a:p>
            <a:pPr lvl="0"/>
            <a:r>
              <a:rPr lang="en-US"/>
              <a:t>Bulleted copy. </a:t>
            </a:r>
            <a:r>
              <a:rPr lang="en-US" err="1"/>
              <a:t>Acumin</a:t>
            </a:r>
            <a:r>
              <a:rPr lang="en-US"/>
              <a:t> Pro Reg 18 pt. Keep it short with bite-size chunks of information.</a:t>
            </a:r>
          </a:p>
          <a:p>
            <a:pPr lvl="0"/>
            <a:endParaRPr lang="en-US"/>
          </a:p>
          <a:p>
            <a:pPr lvl="0"/>
            <a:r>
              <a:rPr lang="en-US"/>
              <a:t>Bulleted copy. </a:t>
            </a:r>
            <a:r>
              <a:rPr lang="en-US" err="1"/>
              <a:t>Acumin</a:t>
            </a:r>
            <a:r>
              <a:rPr lang="en-US"/>
              <a:t> Pro Reg 18 pt. Keep it short with bite-size chunks of information.</a:t>
            </a:r>
          </a:p>
          <a:p>
            <a:pPr lvl="0"/>
            <a:endParaRPr lang="en-US"/>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a:t>Bulleted copy. </a:t>
            </a:r>
            <a:r>
              <a:rPr lang="en-US" err="1"/>
              <a:t>Acumin</a:t>
            </a:r>
            <a:r>
              <a:rPr lang="en-US"/>
              <a:t> Pro Reg 18 pt. Keep it short with bite-size chunks of information.</a:t>
            </a:r>
          </a:p>
          <a:p>
            <a:pPr lvl="0"/>
            <a:endParaRPr lang="en-US"/>
          </a:p>
          <a:p>
            <a:pPr lvl="0"/>
            <a:endParaRPr lang="en-US"/>
          </a:p>
        </p:txBody>
      </p:sp>
      <p:sp>
        <p:nvSpPr>
          <p:cNvPr id="10" name="Picture or Chart" descr="Picture or Chart">
            <a:extLst>
              <a:ext uri="{FF2B5EF4-FFF2-40B4-BE49-F238E27FC236}">
                <a16:creationId xmlns:a16="http://schemas.microsoft.com/office/drawing/2014/main" id="{699BD747-48B6-2547-8F7C-25A44594F612}"/>
              </a:ext>
            </a:extLst>
          </p:cNvPr>
          <p:cNvSpPr>
            <a:spLocks noGrp="1"/>
          </p:cNvSpPr>
          <p:nvPr>
            <p:ph sz="quarter" idx="13" hasCustomPrompt="1"/>
          </p:nvPr>
        </p:nvSpPr>
        <p:spPr>
          <a:xfrm>
            <a:off x="6803762" y="1920876"/>
            <a:ext cx="4837905" cy="2982913"/>
          </a:xfrm>
        </p:spPr>
        <p:txBody>
          <a:bodyPr lIns="0" tIns="0" rIns="0" bIns="0" anchor="ctr" anchorCtr="0"/>
          <a:lstStyle>
            <a:lvl1pPr algn="ctr">
              <a:defRPr b="0" i="0">
                <a:solidFill>
                  <a:schemeClr val="bg1"/>
                </a:solidFill>
                <a:latin typeface="Acumin Pro" panose="020B0504020202020204" pitchFamily="34" charset="77"/>
              </a:defRPr>
            </a:lvl1pPr>
            <a:lvl4pPr marL="685800" indent="0" algn="ctr">
              <a:buNone/>
              <a:defRPr>
                <a:solidFill>
                  <a:schemeClr val="bg1"/>
                </a:solidFill>
              </a:defRPr>
            </a:lvl4pPr>
          </a:lstStyle>
          <a:p>
            <a:pPr lvl="0"/>
            <a:r>
              <a:rPr lang="en-US"/>
              <a:t>Insert picture or chart here</a:t>
            </a:r>
          </a:p>
        </p:txBody>
      </p:sp>
      <p:sp>
        <p:nvSpPr>
          <p:cNvPr id="23" name="Date">
            <a:extLst>
              <a:ext uri="{FF2B5EF4-FFF2-40B4-BE49-F238E27FC236}">
                <a16:creationId xmlns:a16="http://schemas.microsoft.com/office/drawing/2014/main" id="{CF069E70-AF49-2042-836A-1CC5C09B9CCB}"/>
              </a:ext>
            </a:extLst>
          </p:cNvPr>
          <p:cNvSpPr>
            <a:spLocks noGrp="1"/>
          </p:cNvSpPr>
          <p:nvPr>
            <p:ph type="dt" sz="half" idx="2"/>
          </p:nvPr>
        </p:nvSpPr>
        <p:spPr>
          <a:xfrm>
            <a:off x="10049694" y="6202177"/>
            <a:ext cx="1124849" cy="323968"/>
          </a:xfrm>
          <a:prstGeom prst="rect">
            <a:avLst/>
          </a:prstGeom>
        </p:spPr>
        <p:txBody>
          <a:bodyPr vert="horz" lIns="91440" tIns="45720" rIns="91440" bIns="45720" rtlCol="0" anchor="ctr"/>
          <a:lstStyle>
            <a:lvl1pPr algn="r">
              <a:defRPr sz="1000" b="0" i="0">
                <a:solidFill>
                  <a:schemeClr val="bg1">
                    <a:alpha val="70000"/>
                  </a:schemeClr>
                </a:solidFill>
                <a:latin typeface="Acumin Pro" panose="020B0504020202020204" pitchFamily="34" charset="77"/>
              </a:defRPr>
            </a:lvl1pPr>
          </a:lstStyle>
          <a:p>
            <a:fld id="{E0C8DACD-4E35-4E4C-AC75-C3DE50F04E7E}" type="datetime1">
              <a:rPr lang="en-US" smtClean="0"/>
              <a:pPr/>
              <a:t>11/22/2024</a:t>
            </a:fld>
            <a:endParaRPr lang="en-US"/>
          </a:p>
        </p:txBody>
      </p:sp>
      <p:cxnSp>
        <p:nvCxnSpPr>
          <p:cNvPr id="25" name="Line">
            <a:extLst>
              <a:ext uri="{FF2B5EF4-FFF2-40B4-BE49-F238E27FC236}">
                <a16:creationId xmlns:a16="http://schemas.microsoft.com/office/drawing/2014/main" id="{BCC405A1-23C8-8E4E-940E-49CA3B709385}"/>
              </a:ext>
            </a:extLst>
          </p:cNvPr>
          <p:cNvCxnSpPr>
            <a:cxnSpLocks/>
          </p:cNvCxnSpPr>
          <p:nvPr/>
        </p:nvCxnSpPr>
        <p:spPr>
          <a:xfrm>
            <a:off x="11200667" y="6270568"/>
            <a:ext cx="0" cy="160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Slide Number">
            <a:extLst>
              <a:ext uri="{FF2B5EF4-FFF2-40B4-BE49-F238E27FC236}">
                <a16:creationId xmlns:a16="http://schemas.microsoft.com/office/drawing/2014/main" id="{50D54855-2B56-7D4D-BC1F-BBB8B58B9663}"/>
              </a:ext>
            </a:extLst>
          </p:cNvPr>
          <p:cNvSpPr>
            <a:spLocks noGrp="1"/>
          </p:cNvSpPr>
          <p:nvPr>
            <p:ph type="sldNum" sz="quarter" idx="4"/>
          </p:nvPr>
        </p:nvSpPr>
        <p:spPr>
          <a:xfrm>
            <a:off x="11213873" y="6181281"/>
            <a:ext cx="487680" cy="365760"/>
          </a:xfrm>
          <a:prstGeom prst="ellipse">
            <a:avLst/>
          </a:prstGeom>
          <a:noFill/>
        </p:spPr>
        <p:txBody>
          <a:bodyPr vert="horz" lIns="18288" tIns="45720" rIns="18288" bIns="45720" rtlCol="0" anchor="ctr">
            <a:noAutofit/>
          </a:bodyPr>
          <a:lstStyle>
            <a:lvl1pPr algn="ctr">
              <a:defRPr sz="1000" b="1" i="0" spc="0" baseline="0">
                <a:solidFill>
                  <a:schemeClr val="bg1"/>
                </a:solidFill>
                <a:latin typeface="Acumin Pro Semibold" panose="020B0504020202020204" pitchFamily="34" charset="77"/>
              </a:defRPr>
            </a:lvl1pPr>
          </a:lstStyle>
          <a:p>
            <a:fld id="{8A7A6979-0714-4377-B894-6BE4C2D6E202}" type="slidenum">
              <a:rPr lang="en-US" smtClean="0"/>
              <a:pPr/>
              <a:t>‹#›</a:t>
            </a:fld>
            <a:endParaRPr lang="en-US"/>
          </a:p>
        </p:txBody>
      </p:sp>
      <p:pic>
        <p:nvPicPr>
          <p:cNvPr id="11" name="Purdue CoBrand">
            <a:extLst>
              <a:ext uri="{FF2B5EF4-FFF2-40B4-BE49-F238E27FC236}">
                <a16:creationId xmlns:a16="http://schemas.microsoft.com/office/drawing/2014/main" id="{970BCE94-BD9B-4241-BD65-BBA3EF81722D}"/>
              </a:ext>
            </a:extLst>
          </p:cNvPr>
          <p:cNvPicPr>
            <a:picLocks noChangeAspect="1"/>
          </p:cNvPicPr>
          <p:nvPr userDrawn="1"/>
        </p:nvPicPr>
        <p:blipFill>
          <a:blip r:embed="rId3"/>
          <a:stretch>
            <a:fillRect/>
          </a:stretch>
        </p:blipFill>
        <p:spPr>
          <a:xfrm>
            <a:off x="1071700" y="5981517"/>
            <a:ext cx="4349081" cy="460490"/>
          </a:xfrm>
          <a:prstGeom prst="rect">
            <a:avLst/>
          </a:prstGeom>
        </p:spPr>
      </p:pic>
    </p:spTree>
    <p:extLst>
      <p:ext uri="{BB962C8B-B14F-4D97-AF65-F5344CB8AC3E}">
        <p14:creationId xmlns:p14="http://schemas.microsoft.com/office/powerpoint/2010/main" val="18154640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648" userDrawn="1">
          <p15:clr>
            <a:srgbClr val="FBAE40"/>
          </p15:clr>
        </p15:guide>
        <p15:guide id="8" pos="122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Slide - Picture">
    <p:bg>
      <p:bgPr>
        <a:solidFill>
          <a:schemeClr val="accent4"/>
        </a:solidFill>
        <a:effectLst/>
      </p:bgPr>
    </p:bg>
    <p:spTree>
      <p:nvGrpSpPr>
        <p:cNvPr id="1" name=""/>
        <p:cNvGrpSpPr/>
        <p:nvPr/>
      </p:nvGrpSpPr>
      <p:grpSpPr>
        <a:xfrm>
          <a:off x="0" y="0"/>
          <a:ext cx="0" cy="0"/>
          <a:chOff x="0" y="0"/>
          <a:chExt cx="0" cy="0"/>
        </a:xfrm>
      </p:grpSpPr>
      <p:sp>
        <p:nvSpPr>
          <p:cNvPr id="17" name="Picture" descr="Picture Description">
            <a:extLst>
              <a:ext uri="{FF2B5EF4-FFF2-40B4-BE49-F238E27FC236}">
                <a16:creationId xmlns:a16="http://schemas.microsoft.com/office/drawing/2014/main" id="{B6A7C9B5-3617-0144-A4ED-16186741E8C3}"/>
              </a:ext>
            </a:extLst>
          </p:cNvPr>
          <p:cNvSpPr>
            <a:spLocks noGrp="1"/>
          </p:cNvSpPr>
          <p:nvPr>
            <p:ph type="pic" sz="quarter" idx="13"/>
          </p:nvPr>
        </p:nvSpPr>
        <p:spPr>
          <a:xfrm>
            <a:off x="0" y="0"/>
            <a:ext cx="12192000" cy="6858000"/>
          </a:xfrm>
        </p:spPr>
        <p:txBody>
          <a:bodyPr anchor="ctr" anchorCtr="1"/>
          <a:lstStyle>
            <a:lvl1pPr marL="0" indent="0" algn="ctr">
              <a:buFontTx/>
              <a:buNone/>
              <a:defRPr baseline="0">
                <a:solidFill>
                  <a:schemeClr val="bg1"/>
                </a:solidFill>
                <a:latin typeface="Acumin Pro" panose="020B0504020202020204" pitchFamily="34" charset="77"/>
              </a:defRPr>
            </a:lvl1pPr>
          </a:lstStyle>
          <a:p>
            <a:r>
              <a:rPr lang="en-US"/>
              <a:t>Click icon to add picture</a:t>
            </a:r>
          </a:p>
        </p:txBody>
      </p:sp>
      <p:sp>
        <p:nvSpPr>
          <p:cNvPr id="14" name="Photo Caption">
            <a:extLst>
              <a:ext uri="{FF2B5EF4-FFF2-40B4-BE49-F238E27FC236}">
                <a16:creationId xmlns:a16="http://schemas.microsoft.com/office/drawing/2014/main" id="{0D6DAF39-EE35-6843-807B-FF770BE21293}"/>
              </a:ext>
            </a:extLst>
          </p:cNvPr>
          <p:cNvSpPr>
            <a:spLocks noGrp="1"/>
          </p:cNvSpPr>
          <p:nvPr>
            <p:ph type="ctrTitle" hasCustomPrompt="1"/>
          </p:nvPr>
        </p:nvSpPr>
        <p:spPr bwMode="blackWhite">
          <a:xfrm>
            <a:off x="1035804" y="304800"/>
            <a:ext cx="3838891" cy="1004121"/>
          </a:xfrm>
          <a:prstGeom prst="rect">
            <a:avLst/>
          </a:prstGeom>
          <a:noFill/>
          <a:ln w="38100">
            <a:noFill/>
          </a:ln>
        </p:spPr>
        <p:txBody>
          <a:bodyPr wrap="square" lIns="0" tIns="0" rIns="0" bIns="0" anchor="t" anchorCtr="0">
            <a:spAutoFit/>
          </a:bodyPr>
          <a:lstStyle>
            <a:lvl1pPr algn="l">
              <a:defRPr sz="1800" b="1" i="0" cap="none" spc="0">
                <a:solidFill>
                  <a:schemeClr val="bg1"/>
                </a:solidFill>
                <a:latin typeface="Acumin Pro" panose="020B0504020202020204" pitchFamily="34" charset="77"/>
              </a:defRPr>
            </a:lvl1pPr>
          </a:lstStyle>
          <a:p>
            <a:r>
              <a:rPr lang="en-US"/>
              <a:t>Brief photo caption. Place in top left or right corner. </a:t>
            </a:r>
            <a:r>
              <a:rPr lang="en-US" err="1"/>
              <a:t>Acumin</a:t>
            </a:r>
            <a:r>
              <a:rPr lang="en-US"/>
              <a:t> Pro Bold 18 pt. Make text black or white for legibility.</a:t>
            </a:r>
          </a:p>
        </p:txBody>
      </p:sp>
      <p:pic>
        <p:nvPicPr>
          <p:cNvPr id="29" name="Gold Triangle">
            <a:extLst>
              <a:ext uri="{FF2B5EF4-FFF2-40B4-BE49-F238E27FC236}">
                <a16:creationId xmlns:a16="http://schemas.microsoft.com/office/drawing/2014/main" id="{6C3B8210-1510-C644-9CE9-0E6E1BA9961F}"/>
              </a:ext>
            </a:extLst>
          </p:cNvPr>
          <p:cNvPicPr>
            <a:picLocks noChangeAspect="1"/>
          </p:cNvPicPr>
          <p:nvPr/>
        </p:nvPicPr>
        <p:blipFill>
          <a:blip r:embed="rId2"/>
          <a:stretch>
            <a:fillRect/>
          </a:stretch>
        </p:blipFill>
        <p:spPr>
          <a:xfrm>
            <a:off x="9821333" y="0"/>
            <a:ext cx="2370667" cy="6858000"/>
          </a:xfrm>
          <a:prstGeom prst="rect">
            <a:avLst/>
          </a:prstGeom>
        </p:spPr>
      </p:pic>
      <p:sp>
        <p:nvSpPr>
          <p:cNvPr id="19" name="Date">
            <a:extLst>
              <a:ext uri="{FF2B5EF4-FFF2-40B4-BE49-F238E27FC236}">
                <a16:creationId xmlns:a16="http://schemas.microsoft.com/office/drawing/2014/main" id="{AAF94E19-ED71-7845-B4E1-5D3EA4F2593F}"/>
              </a:ext>
            </a:extLst>
          </p:cNvPr>
          <p:cNvSpPr>
            <a:spLocks noGrp="1"/>
          </p:cNvSpPr>
          <p:nvPr>
            <p:ph type="dt" sz="half" idx="10"/>
          </p:nvPr>
        </p:nvSpPr>
        <p:spPr>
          <a:xfrm>
            <a:off x="10032276" y="6202177"/>
            <a:ext cx="1142267" cy="323968"/>
          </a:xfrm>
        </p:spPr>
        <p:txBody>
          <a:bodyPr/>
          <a:lstStyle>
            <a:lvl1pPr>
              <a:defRPr>
                <a:solidFill>
                  <a:schemeClr val="accent4">
                    <a:alpha val="70000"/>
                  </a:schemeClr>
                </a:solidFill>
              </a:defRPr>
            </a:lvl1pPr>
          </a:lstStyle>
          <a:p>
            <a:fld id="{049DC8E1-D369-0F48-9062-BB068AFD07CE}" type="datetime1">
              <a:rPr lang="en-US" smtClean="0"/>
              <a:pPr/>
              <a:t>11/22/2024</a:t>
            </a:fld>
            <a:endParaRPr lang="en-US"/>
          </a:p>
        </p:txBody>
      </p:sp>
      <p:cxnSp>
        <p:nvCxnSpPr>
          <p:cNvPr id="22" name="Line 3">
            <a:extLst>
              <a:ext uri="{FF2B5EF4-FFF2-40B4-BE49-F238E27FC236}">
                <a16:creationId xmlns:a16="http://schemas.microsoft.com/office/drawing/2014/main" id="{6E05FCF8-5823-9D4D-B7F3-412E5BDD4E01}"/>
              </a:ext>
            </a:extLst>
          </p:cNvPr>
          <p:cNvCxnSpPr>
            <a:cxnSpLocks/>
          </p:cNvCxnSpPr>
          <p:nvPr/>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Slide Number">
            <a:extLst>
              <a:ext uri="{FF2B5EF4-FFF2-40B4-BE49-F238E27FC236}">
                <a16:creationId xmlns:a16="http://schemas.microsoft.com/office/drawing/2014/main" id="{14A543BD-A296-7346-B649-5BA64898AF2C}"/>
              </a:ext>
            </a:extLst>
          </p:cNvP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a:p>
        </p:txBody>
      </p:sp>
      <p:pic>
        <p:nvPicPr>
          <p:cNvPr id="8" name="Purdue CoBrand">
            <a:extLst>
              <a:ext uri="{FF2B5EF4-FFF2-40B4-BE49-F238E27FC236}">
                <a16:creationId xmlns:a16="http://schemas.microsoft.com/office/drawing/2014/main" id="{2A8018F3-39C6-9E48-AF84-A5CFA868AE77}"/>
              </a:ext>
            </a:extLst>
          </p:cNvPr>
          <p:cNvPicPr>
            <a:picLocks noChangeAspect="1"/>
          </p:cNvPicPr>
          <p:nvPr userDrawn="1"/>
        </p:nvPicPr>
        <p:blipFill>
          <a:blip r:embed="rId3"/>
          <a:stretch>
            <a:fillRect/>
          </a:stretch>
        </p:blipFill>
        <p:spPr>
          <a:xfrm>
            <a:off x="1071700" y="5981517"/>
            <a:ext cx="4349081" cy="460490"/>
          </a:xfrm>
          <a:prstGeom prst="rect">
            <a:avLst/>
          </a:prstGeom>
        </p:spPr>
      </p:pic>
    </p:spTree>
    <p:extLst>
      <p:ext uri="{BB962C8B-B14F-4D97-AF65-F5344CB8AC3E}">
        <p14:creationId xmlns:p14="http://schemas.microsoft.com/office/powerpoint/2010/main" val="41862580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352" userDrawn="1">
          <p15:clr>
            <a:srgbClr val="FBAE40"/>
          </p15:clr>
        </p15:guide>
        <p15:guide id="8" orient="horz" pos="192" userDrawn="1">
          <p15:clr>
            <a:srgbClr val="FBAE40"/>
          </p15:clr>
        </p15:guide>
        <p15:guide id="9" pos="64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Slide - Fact/Highlight">
    <p:bg>
      <p:bgPr>
        <a:solidFill>
          <a:schemeClr val="accent2"/>
        </a:solidFill>
        <a:effectLst/>
      </p:bgPr>
    </p:bg>
    <p:spTree>
      <p:nvGrpSpPr>
        <p:cNvPr id="1" name=""/>
        <p:cNvGrpSpPr/>
        <p:nvPr/>
      </p:nvGrpSpPr>
      <p:grpSpPr>
        <a:xfrm>
          <a:off x="0" y="0"/>
          <a:ext cx="0" cy="0"/>
          <a:chOff x="0" y="0"/>
          <a:chExt cx="0" cy="0"/>
        </a:xfrm>
      </p:grpSpPr>
      <p:sp>
        <p:nvSpPr>
          <p:cNvPr id="6" name="Gold Background">
            <a:extLst>
              <a:ext uri="{FF2B5EF4-FFF2-40B4-BE49-F238E27FC236}">
                <a16:creationId xmlns:a16="http://schemas.microsoft.com/office/drawing/2014/main" id="{5CCAEC11-865D-CB4B-88E8-5AF51FB37FBE}"/>
              </a:ext>
            </a:extLst>
          </p:cNvPr>
          <p:cNvSpPr/>
          <p:nvPr/>
        </p:nvSpPr>
        <p:spPr>
          <a:xfrm>
            <a:off x="1" y="0"/>
            <a:ext cx="12191999" cy="68522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Heading">
            <a:extLst>
              <a:ext uri="{FF2B5EF4-FFF2-40B4-BE49-F238E27FC236}">
                <a16:creationId xmlns:a16="http://schemas.microsoft.com/office/drawing/2014/main" id="{4D7D7E43-151C-6148-8D70-1135C4C4B705}"/>
              </a:ext>
            </a:extLst>
          </p:cNvPr>
          <p:cNvSpPr>
            <a:spLocks noGrp="1"/>
          </p:cNvSpPr>
          <p:nvPr>
            <p:ph type="ctrTitle" hasCustomPrompt="1"/>
          </p:nvPr>
        </p:nvSpPr>
        <p:spPr bwMode="blackWhite">
          <a:xfrm>
            <a:off x="2893545" y="1466567"/>
            <a:ext cx="6419331" cy="1210973"/>
          </a:xfrm>
          <a:prstGeom prst="rect">
            <a:avLst/>
          </a:prstGeom>
          <a:noFill/>
          <a:ln w="38100">
            <a:noFill/>
          </a:ln>
        </p:spPr>
        <p:txBody>
          <a:bodyPr wrap="square" lIns="0" tIns="0" rIns="0" bIns="0" anchor="t" anchorCtr="0">
            <a:spAutoFit/>
          </a:bodyPr>
          <a:lstStyle>
            <a:lvl1pPr algn="ctr">
              <a:defRPr sz="8600" b="0" i="0" cap="none" spc="0">
                <a:solidFill>
                  <a:schemeClr val="accent2"/>
                </a:solidFill>
                <a:latin typeface="United Sans Reg Medium" pitchFamily="2" charset="77"/>
              </a:defRPr>
            </a:lvl1pPr>
          </a:lstStyle>
          <a:p>
            <a:r>
              <a:rPr lang="en-US"/>
              <a:t>123</a:t>
            </a:r>
          </a:p>
        </p:txBody>
      </p:sp>
      <p:sp>
        <p:nvSpPr>
          <p:cNvPr id="20" name="Black Bar">
            <a:extLst>
              <a:ext uri="{FF2B5EF4-FFF2-40B4-BE49-F238E27FC236}">
                <a16:creationId xmlns:a16="http://schemas.microsoft.com/office/drawing/2014/main" id="{EACB2F0C-1C3D-CD48-AD13-7B5AD683F7C7}"/>
              </a:ext>
            </a:extLst>
          </p:cNvPr>
          <p:cNvSpPr/>
          <p:nvPr/>
        </p:nvSpPr>
        <p:spPr>
          <a:xfrm>
            <a:off x="2648277" y="2744421"/>
            <a:ext cx="6905456" cy="440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Subhead">
            <a:extLst>
              <a:ext uri="{FF2B5EF4-FFF2-40B4-BE49-F238E27FC236}">
                <a16:creationId xmlns:a16="http://schemas.microsoft.com/office/drawing/2014/main" id="{0B79470A-88E7-9241-9D11-9A69D762338C}"/>
              </a:ext>
            </a:extLst>
          </p:cNvPr>
          <p:cNvSpPr>
            <a:spLocks noGrp="1"/>
          </p:cNvSpPr>
          <p:nvPr>
            <p:ph type="subTitle" idx="1" hasCustomPrompt="1"/>
          </p:nvPr>
        </p:nvSpPr>
        <p:spPr>
          <a:xfrm>
            <a:off x="2648276" y="2706475"/>
            <a:ext cx="6895463" cy="553998"/>
          </a:xfrm>
          <a:noFill/>
        </p:spPr>
        <p:txBody>
          <a:bodyPr wrap="square" lIns="0" tIns="0" rIns="0" bIns="0" anchor="t" anchorCtr="0">
            <a:spAutoFit/>
          </a:bodyPr>
          <a:lstStyle>
            <a:lvl1pPr marL="0" indent="0" algn="ctr">
              <a:buNone/>
              <a:defRPr sz="3600" b="1" i="0" spc="300">
                <a:solidFill>
                  <a:schemeClr val="accent4"/>
                </a:solidFill>
                <a:latin typeface="United Sans Cd Md" pitchFamily="50" charset="0"/>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TOPIC OR TITLE</a:t>
            </a:r>
          </a:p>
        </p:txBody>
      </p:sp>
      <p:sp>
        <p:nvSpPr>
          <p:cNvPr id="23" name="Body Text">
            <a:extLst>
              <a:ext uri="{FF2B5EF4-FFF2-40B4-BE49-F238E27FC236}">
                <a16:creationId xmlns:a16="http://schemas.microsoft.com/office/drawing/2014/main" id="{BD416322-CF1A-F143-B2A9-844B608C50DA}"/>
              </a:ext>
            </a:extLst>
          </p:cNvPr>
          <p:cNvSpPr>
            <a:spLocks noGrp="1"/>
          </p:cNvSpPr>
          <p:nvPr>
            <p:ph type="body" sz="quarter" idx="14" hasCustomPrompt="1"/>
          </p:nvPr>
        </p:nvSpPr>
        <p:spPr>
          <a:xfrm>
            <a:off x="2875268" y="3540352"/>
            <a:ext cx="6678467" cy="1122744"/>
          </a:xfrm>
        </p:spPr>
        <p:txBody>
          <a:bodyPr lIns="0" tIns="0" rIns="0" bIns="0">
            <a:noAutofit/>
          </a:bodyPr>
          <a:lstStyle>
            <a:lvl1pPr marL="0" marR="0" indent="0" algn="l" defTabSz="457200" rtl="0" eaLnBrk="1" fontAlgn="auto" latinLnBrk="0" hangingPunct="1">
              <a:lnSpc>
                <a:spcPct val="100000"/>
              </a:lnSpc>
              <a:spcBef>
                <a:spcPts val="0"/>
              </a:spcBef>
              <a:spcAft>
                <a:spcPts val="0"/>
              </a:spcAft>
              <a:buClrTx/>
              <a:buSzTx/>
              <a:buFontTx/>
              <a:buNone/>
              <a:tabLst/>
              <a:defRPr sz="2400" b="0" i="0" normalizeH="0" baseline="0">
                <a:solidFill>
                  <a:schemeClr val="bg1"/>
                </a:solidFill>
                <a:latin typeface="Acumin Pro Medium" panose="020B0504020202020204" pitchFamily="34" charset="77"/>
              </a:defRPr>
            </a:lvl1pPr>
          </a:lstStyle>
          <a:p>
            <a:pPr lvl="0"/>
            <a:r>
              <a:rPr lang="en-US"/>
              <a:t>Fact or highlight. </a:t>
            </a:r>
            <a:r>
              <a:rPr lang="en-US" err="1"/>
              <a:t>Acumin</a:t>
            </a:r>
            <a:r>
              <a:rPr lang="en-US"/>
              <a:t> Pro Medium 24 pt. Keep it short with bite-size chunks of information.</a:t>
            </a:r>
          </a:p>
        </p:txBody>
      </p:sp>
      <p:pic>
        <p:nvPicPr>
          <p:cNvPr id="24" name="Gold Triangle">
            <a:extLst>
              <a:ext uri="{FF2B5EF4-FFF2-40B4-BE49-F238E27FC236}">
                <a16:creationId xmlns:a16="http://schemas.microsoft.com/office/drawing/2014/main" id="{4DC803D7-BDE8-2740-B36D-EB98236EB729}"/>
              </a:ext>
            </a:extLst>
          </p:cNvPr>
          <p:cNvPicPr>
            <a:picLocks noChangeAspect="1"/>
          </p:cNvPicPr>
          <p:nvPr/>
        </p:nvPicPr>
        <p:blipFill>
          <a:blip r:embed="rId2"/>
          <a:stretch>
            <a:fillRect/>
          </a:stretch>
        </p:blipFill>
        <p:spPr>
          <a:xfrm>
            <a:off x="9821333" y="0"/>
            <a:ext cx="2370667" cy="6858000"/>
          </a:xfrm>
          <a:prstGeom prst="rect">
            <a:avLst/>
          </a:prstGeom>
        </p:spPr>
      </p:pic>
      <p:sp>
        <p:nvSpPr>
          <p:cNvPr id="25" name="Date">
            <a:extLst>
              <a:ext uri="{FF2B5EF4-FFF2-40B4-BE49-F238E27FC236}">
                <a16:creationId xmlns:a16="http://schemas.microsoft.com/office/drawing/2014/main" id="{A7492D50-D618-9F40-B9F2-9B08441829B8}"/>
              </a:ext>
            </a:extLst>
          </p:cNvPr>
          <p:cNvSpPr>
            <a:spLocks noGrp="1"/>
          </p:cNvSpPr>
          <p:nvPr>
            <p:ph type="dt" sz="half" idx="10"/>
          </p:nvPr>
        </p:nvSpPr>
        <p:spPr>
          <a:xfrm>
            <a:off x="10154195" y="6202177"/>
            <a:ext cx="1020348" cy="323968"/>
          </a:xfrm>
        </p:spPr>
        <p:txBody>
          <a:bodyPr/>
          <a:lstStyle>
            <a:lvl1pPr>
              <a:defRPr>
                <a:solidFill>
                  <a:schemeClr val="accent4">
                    <a:alpha val="70000"/>
                  </a:schemeClr>
                </a:solidFill>
              </a:defRPr>
            </a:lvl1pPr>
          </a:lstStyle>
          <a:p>
            <a:fld id="{049DC8E1-D369-0F48-9062-BB068AFD07CE}" type="datetime1">
              <a:rPr lang="en-US" smtClean="0"/>
              <a:pPr/>
              <a:t>11/22/2024</a:t>
            </a:fld>
            <a:endParaRPr lang="en-US"/>
          </a:p>
        </p:txBody>
      </p:sp>
      <p:cxnSp>
        <p:nvCxnSpPr>
          <p:cNvPr id="27" name="Line">
            <a:extLst>
              <a:ext uri="{FF2B5EF4-FFF2-40B4-BE49-F238E27FC236}">
                <a16:creationId xmlns:a16="http://schemas.microsoft.com/office/drawing/2014/main" id="{8F96F97C-D2D6-7949-BDC5-C0B91FB918BD}"/>
              </a:ext>
            </a:extLst>
          </p:cNvPr>
          <p:cNvCxnSpPr>
            <a:cxnSpLocks/>
          </p:cNvCxnSpPr>
          <p:nvPr/>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6" name="Slide Number">
            <a:extLst>
              <a:ext uri="{FF2B5EF4-FFF2-40B4-BE49-F238E27FC236}">
                <a16:creationId xmlns:a16="http://schemas.microsoft.com/office/drawing/2014/main" id="{8E13B548-F076-CF46-A887-15D7D4869738}"/>
              </a:ext>
            </a:extLst>
          </p:cNvP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a:p>
        </p:txBody>
      </p:sp>
      <p:pic>
        <p:nvPicPr>
          <p:cNvPr id="11" name="Purdue CoBrand">
            <a:extLst>
              <a:ext uri="{FF2B5EF4-FFF2-40B4-BE49-F238E27FC236}">
                <a16:creationId xmlns:a16="http://schemas.microsoft.com/office/drawing/2014/main" id="{CE9D7228-28A3-1D48-876D-DA763A1FC67D}"/>
              </a:ext>
            </a:extLst>
          </p:cNvPr>
          <p:cNvPicPr>
            <a:picLocks noChangeAspect="1"/>
          </p:cNvPicPr>
          <p:nvPr userDrawn="1"/>
        </p:nvPicPr>
        <p:blipFill>
          <a:blip r:embed="rId3"/>
          <a:stretch>
            <a:fillRect/>
          </a:stretch>
        </p:blipFill>
        <p:spPr>
          <a:xfrm>
            <a:off x="1071700" y="5981517"/>
            <a:ext cx="4349081" cy="460490"/>
          </a:xfrm>
          <a:prstGeom prst="rect">
            <a:avLst/>
          </a:prstGeom>
        </p:spPr>
      </p:pic>
    </p:spTree>
    <p:extLst>
      <p:ext uri="{BB962C8B-B14F-4D97-AF65-F5344CB8AC3E}">
        <p14:creationId xmlns:p14="http://schemas.microsoft.com/office/powerpoint/2010/main" val="27073935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orient="horz" pos="1008" userDrawn="1">
          <p15:clr>
            <a:srgbClr val="FBAE40"/>
          </p15:clr>
        </p15:guide>
        <p15:guide id="8" orient="horz" pos="148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losing Slide">
    <p:bg>
      <p:bgPr>
        <a:solidFill>
          <a:schemeClr val="accent2"/>
        </a:solidFill>
        <a:effectLst/>
      </p:bgPr>
    </p:bg>
    <p:spTree>
      <p:nvGrpSpPr>
        <p:cNvPr id="1" name=""/>
        <p:cNvGrpSpPr/>
        <p:nvPr/>
      </p:nvGrpSpPr>
      <p:grpSpPr>
        <a:xfrm>
          <a:off x="0" y="0"/>
          <a:ext cx="0" cy="0"/>
          <a:chOff x="0" y="0"/>
          <a:chExt cx="0" cy="0"/>
        </a:xfrm>
      </p:grpSpPr>
      <p:sp>
        <p:nvSpPr>
          <p:cNvPr id="17" name="Gold Background">
            <a:extLst>
              <a:ext uri="{FF2B5EF4-FFF2-40B4-BE49-F238E27FC236}">
                <a16:creationId xmlns:a16="http://schemas.microsoft.com/office/drawing/2014/main" id="{F59025A6-822F-2D44-9F31-61A4A63F5CD3}"/>
              </a:ext>
            </a:extLst>
          </p:cNvPr>
          <p:cNvSpPr/>
          <p:nvPr/>
        </p:nvSpPr>
        <p:spPr>
          <a:xfrm>
            <a:off x="0" y="0"/>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cNvSpPr>
            <a:spLocks noGrp="1"/>
          </p:cNvSpPr>
          <p:nvPr>
            <p:ph type="ctrTitle" hasCustomPrompt="1"/>
          </p:nvPr>
        </p:nvSpPr>
        <p:spPr bwMode="blackWhite">
          <a:xfrm>
            <a:off x="1935351" y="1557666"/>
            <a:ext cx="7334529" cy="854080"/>
          </a:xfrm>
          <a:prstGeom prst="rect">
            <a:avLst/>
          </a:prstGeom>
          <a:noFill/>
          <a:ln w="38100">
            <a:noFill/>
          </a:ln>
        </p:spPr>
        <p:txBody>
          <a:bodyPr wrap="square" lIns="0" tIns="0" rIns="0" bIns="0" anchor="t" anchorCtr="0">
            <a:spAutoFit/>
          </a:bodyPr>
          <a:lstStyle>
            <a:lvl1pPr algn="l">
              <a:defRPr sz="6000" b="1" i="1" spc="0">
                <a:solidFill>
                  <a:schemeClr val="bg1"/>
                </a:solidFill>
                <a:latin typeface="Acumin Pro ExtraCondensed" panose="020B0508020202020204" pitchFamily="34" charset="77"/>
              </a:defRPr>
            </a:lvl1pPr>
          </a:lstStyle>
          <a:p>
            <a:r>
              <a:rPr lang="en-US"/>
              <a:t>Thank You</a:t>
            </a:r>
          </a:p>
        </p:txBody>
      </p:sp>
      <p:sp>
        <p:nvSpPr>
          <p:cNvPr id="16" name="Body Text">
            <a:extLst>
              <a:ext uri="{FF2B5EF4-FFF2-40B4-BE49-F238E27FC236}">
                <a16:creationId xmlns:a16="http://schemas.microsoft.com/office/drawing/2014/main" id="{900775FC-E9E4-FF46-A522-92CC39196093}"/>
              </a:ext>
            </a:extLst>
          </p:cNvPr>
          <p:cNvSpPr>
            <a:spLocks noGrp="1"/>
          </p:cNvSpPr>
          <p:nvPr>
            <p:ph type="body" sz="quarter" idx="14" hasCustomPrompt="1"/>
          </p:nvPr>
        </p:nvSpPr>
        <p:spPr>
          <a:xfrm>
            <a:off x="1959575" y="2578488"/>
            <a:ext cx="6487002" cy="1024867"/>
          </a:xfrm>
        </p:spPr>
        <p:txBody>
          <a:bodyPr lIns="0" tIns="0" rIns="0" bIns="0">
            <a:noAutofit/>
          </a:bodyPr>
          <a:lstStyle>
            <a:lvl1pPr marL="0" marR="0" indent="0" algn="l" defTabSz="457200" rtl="0" eaLnBrk="1" fontAlgn="auto" latinLnBrk="0" hangingPunct="1">
              <a:lnSpc>
                <a:spcPct val="100000"/>
              </a:lnSpc>
              <a:spcBef>
                <a:spcPts val="0"/>
              </a:spcBef>
              <a:spcAft>
                <a:spcPts val="0"/>
              </a:spcAft>
              <a:buClrTx/>
              <a:buSzTx/>
              <a:buFontTx/>
              <a:buNone/>
              <a:tabLst/>
              <a:defRPr sz="1800" b="0" i="0" normalizeH="0" baseline="0">
                <a:solidFill>
                  <a:schemeClr val="bg1"/>
                </a:solidFill>
                <a:latin typeface="Acumin Pro" panose="020B0504020202020204" pitchFamily="34" charset="77"/>
              </a:defRPr>
            </a:lvl1pPr>
          </a:lstStyle>
          <a:p>
            <a:pPr lvl="0"/>
            <a:r>
              <a:rPr lang="en-US"/>
              <a:t>Conclusion, call to action or contact information. </a:t>
            </a:r>
            <a:r>
              <a:rPr lang="en-US" err="1"/>
              <a:t>Acumin</a:t>
            </a:r>
            <a:r>
              <a:rPr lang="en-US"/>
              <a:t> Pro Reg 18 pt. Keep it short with bite-size chunks of information.</a:t>
            </a:r>
          </a:p>
        </p:txBody>
      </p:sp>
      <p:pic>
        <p:nvPicPr>
          <p:cNvPr id="11" name="Black Triangle">
            <a:extLst>
              <a:ext uri="{FF2B5EF4-FFF2-40B4-BE49-F238E27FC236}">
                <a16:creationId xmlns:a16="http://schemas.microsoft.com/office/drawing/2014/main" id="{904FC13A-FC75-1849-92C4-9C25AD10CCBD}"/>
              </a:ext>
            </a:extLst>
          </p:cNvPr>
          <p:cNvPicPr>
            <a:picLocks noChangeAspect="1"/>
          </p:cNvPicPr>
          <p:nvPr userDrawn="1"/>
        </p:nvPicPr>
        <p:blipFill>
          <a:blip r:embed="rId2"/>
          <a:stretch>
            <a:fillRect/>
          </a:stretch>
        </p:blipFill>
        <p:spPr>
          <a:xfrm>
            <a:off x="9956800" y="0"/>
            <a:ext cx="2235200" cy="6858000"/>
          </a:xfrm>
          <a:prstGeom prst="rect">
            <a:avLst/>
          </a:prstGeom>
        </p:spPr>
      </p:pic>
      <p:sp>
        <p:nvSpPr>
          <p:cNvPr id="22" name="Date">
            <a:extLst>
              <a:ext uri="{FF2B5EF4-FFF2-40B4-BE49-F238E27FC236}">
                <a16:creationId xmlns:a16="http://schemas.microsoft.com/office/drawing/2014/main" id="{F8CD2E15-DFA2-0F4C-8839-A9AD4504A2B8}"/>
              </a:ext>
            </a:extLst>
          </p:cNvPr>
          <p:cNvSpPr>
            <a:spLocks noGrp="1"/>
          </p:cNvSpPr>
          <p:nvPr>
            <p:ph type="dt" sz="half" idx="10"/>
          </p:nvPr>
        </p:nvSpPr>
        <p:spPr>
          <a:xfrm>
            <a:off x="10084526" y="6202177"/>
            <a:ext cx="1090017" cy="323968"/>
          </a:xfrm>
        </p:spPr>
        <p:txBody>
          <a:bodyPr/>
          <a:lstStyle>
            <a:lvl1pPr>
              <a:defRPr>
                <a:solidFill>
                  <a:schemeClr val="accent4">
                    <a:alpha val="70000"/>
                  </a:schemeClr>
                </a:solidFill>
              </a:defRPr>
            </a:lvl1pPr>
          </a:lstStyle>
          <a:p>
            <a:fld id="{049DC8E1-D369-0F48-9062-BB068AFD07CE}" type="datetime1">
              <a:rPr lang="en-US" smtClean="0"/>
              <a:pPr/>
              <a:t>11/22/2024</a:t>
            </a:fld>
            <a:endParaRPr lang="en-US"/>
          </a:p>
        </p:txBody>
      </p:sp>
      <p:cxnSp>
        <p:nvCxnSpPr>
          <p:cNvPr id="25" name="Line">
            <a:extLst>
              <a:ext uri="{FF2B5EF4-FFF2-40B4-BE49-F238E27FC236}">
                <a16:creationId xmlns:a16="http://schemas.microsoft.com/office/drawing/2014/main" id="{A45DD0F1-B8FD-0047-817A-E2982F127A6A}"/>
              </a:ext>
            </a:extLst>
          </p:cNvPr>
          <p:cNvCxnSpPr>
            <a:cxnSpLocks/>
          </p:cNvCxnSpPr>
          <p:nvPr/>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Slide Number">
            <a:extLst>
              <a:ext uri="{FF2B5EF4-FFF2-40B4-BE49-F238E27FC236}">
                <a16:creationId xmlns:a16="http://schemas.microsoft.com/office/drawing/2014/main" id="{ACFC5D5C-1C9B-F148-A910-72ADDA93ABF0}"/>
              </a:ext>
            </a:extLst>
          </p:cNvP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a:p>
        </p:txBody>
      </p:sp>
      <p:pic>
        <p:nvPicPr>
          <p:cNvPr id="9" name="Purdue CoBrand">
            <a:extLst>
              <a:ext uri="{FF2B5EF4-FFF2-40B4-BE49-F238E27FC236}">
                <a16:creationId xmlns:a16="http://schemas.microsoft.com/office/drawing/2014/main" id="{574CD809-24C9-0F40-A241-8FBE0CD32E33}"/>
              </a:ext>
            </a:extLst>
          </p:cNvPr>
          <p:cNvPicPr>
            <a:picLocks noChangeAspect="1"/>
          </p:cNvPicPr>
          <p:nvPr userDrawn="1"/>
        </p:nvPicPr>
        <p:blipFill>
          <a:blip r:embed="rId3"/>
          <a:stretch>
            <a:fillRect/>
          </a:stretch>
        </p:blipFill>
        <p:spPr>
          <a:xfrm>
            <a:off x="1071700" y="5981517"/>
            <a:ext cx="4349081" cy="460490"/>
          </a:xfrm>
          <a:prstGeom prst="rect">
            <a:avLst/>
          </a:prstGeom>
        </p:spPr>
      </p:pic>
    </p:spTree>
    <p:extLst>
      <p:ext uri="{BB962C8B-B14F-4D97-AF65-F5344CB8AC3E}">
        <p14:creationId xmlns:p14="http://schemas.microsoft.com/office/powerpoint/2010/main" val="695323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928" userDrawn="1">
          <p15:clr>
            <a:srgbClr val="FBAE40"/>
          </p15:clr>
        </p15:guide>
        <p15:guide id="8" pos="1224"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141394" y="964692"/>
            <a:ext cx="7917007"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p>
        </p:txBody>
      </p:sp>
      <p:sp>
        <p:nvSpPr>
          <p:cNvPr id="3" name="Text Placeholder 2"/>
          <p:cNvSpPr>
            <a:spLocks noGrp="1"/>
          </p:cNvSpPr>
          <p:nvPr>
            <p:ph type="body" idx="1"/>
          </p:nvPr>
        </p:nvSpPr>
        <p:spPr>
          <a:xfrm>
            <a:off x="2141394" y="2638046"/>
            <a:ext cx="7917007"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154195" y="6202177"/>
            <a:ext cx="1020348" cy="323968"/>
          </a:xfrm>
          <a:prstGeom prst="rect">
            <a:avLst/>
          </a:prstGeom>
        </p:spPr>
        <p:txBody>
          <a:bodyPr vert="horz" lIns="91440" tIns="45720" rIns="91440" bIns="45720" rtlCol="0" anchor="ctr"/>
          <a:lstStyle>
            <a:lvl1pPr algn="r">
              <a:defRPr sz="1000" b="0" i="0">
                <a:solidFill>
                  <a:schemeClr val="bg1">
                    <a:alpha val="70000"/>
                  </a:schemeClr>
                </a:solidFill>
                <a:latin typeface="Acumin Pro" panose="020B0504020202020204" pitchFamily="34" charset="77"/>
              </a:defRPr>
            </a:lvl1pPr>
          </a:lstStyle>
          <a:p>
            <a:fld id="{E0C8DACD-4E35-4E4C-AC75-C3DE50F04E7E}" type="datetime1">
              <a:rPr lang="en-US" smtClean="0"/>
              <a:pPr/>
              <a:t>11/22/2024</a:t>
            </a:fld>
            <a:endParaRPr lang="en-US"/>
          </a:p>
        </p:txBody>
      </p:sp>
      <p:sp>
        <p:nvSpPr>
          <p:cNvPr id="6" name="Slide Number Placeholder 5"/>
          <p:cNvSpPr>
            <a:spLocks noGrp="1"/>
          </p:cNvSpPr>
          <p:nvPr>
            <p:ph type="sldNum" sz="quarter" idx="4"/>
          </p:nvPr>
        </p:nvSpPr>
        <p:spPr>
          <a:xfrm>
            <a:off x="11299112" y="6181281"/>
            <a:ext cx="487680" cy="365760"/>
          </a:xfrm>
          <a:prstGeom prst="ellipse">
            <a:avLst/>
          </a:prstGeom>
          <a:noFill/>
        </p:spPr>
        <p:txBody>
          <a:bodyPr vert="horz" lIns="18288" tIns="45720" rIns="18288" bIns="45720" rtlCol="0" anchor="ctr">
            <a:noAutofit/>
          </a:bodyPr>
          <a:lstStyle>
            <a:lvl1pPr algn="ctr">
              <a:defRPr sz="1000" b="1" i="0" spc="0" baseline="0">
                <a:solidFill>
                  <a:schemeClr val="bg1"/>
                </a:solidFill>
                <a:latin typeface="Acumin Pro Semibold" panose="020B0504020202020204" pitchFamily="34" charset="77"/>
              </a:defRPr>
            </a:lvl1pPr>
          </a:lstStyle>
          <a:p>
            <a:r>
              <a:rPr lang="en-US"/>
              <a:t>1</a:t>
            </a:r>
          </a:p>
        </p:txBody>
      </p:sp>
      <p:cxnSp>
        <p:nvCxnSpPr>
          <p:cNvPr id="16" name="Straight Connector 15">
            <a:extLst>
              <a:ext uri="{FF2B5EF4-FFF2-40B4-BE49-F238E27FC236}">
                <a16:creationId xmlns:a16="http://schemas.microsoft.com/office/drawing/2014/main" id="{8DFF833F-712C-324A-8187-5455C581BDBA}"/>
              </a:ext>
            </a:extLst>
          </p:cNvPr>
          <p:cNvCxnSpPr>
            <a:cxnSpLocks/>
          </p:cNvCxnSpPr>
          <p:nvPr/>
        </p:nvCxnSpPr>
        <p:spPr>
          <a:xfrm>
            <a:off x="11200667" y="6270568"/>
            <a:ext cx="0" cy="1600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5336832"/>
      </p:ext>
    </p:extLst>
  </p:cSld>
  <p:clrMap bg1="lt1" tx1="dk1" bg2="lt2" tx2="dk2" accent1="accent1" accent2="accent2" accent3="accent3" accent4="accent4" accent5="accent5" accent6="accent6" hlink="hlink" folHlink="folHlink"/>
  <p:sldLayoutIdLst>
    <p:sldLayoutId id="2147483725" r:id="rId1"/>
    <p:sldLayoutId id="2147483709" r:id="rId2"/>
    <p:sldLayoutId id="2147483720" r:id="rId3"/>
    <p:sldLayoutId id="2147483721" r:id="rId4"/>
    <p:sldLayoutId id="2147483722" r:id="rId5"/>
    <p:sldLayoutId id="2147483723" r:id="rId6"/>
    <p:sldLayoutId id="2147483724" r:id="rId7"/>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p:txStyles>
    <p:title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4056" userDrawn="1">
          <p15:clr>
            <a:srgbClr val="F26B43"/>
          </p15:clr>
        </p15:guide>
        <p15:guide id="4" orient="horz" pos="39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png"/><Relationship Id="rId5" Type="http://schemas.openxmlformats.org/officeDocument/2006/relationships/image" Target="../media/image7.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6.png"/><Relationship Id="rId5" Type="http://schemas.openxmlformats.org/officeDocument/2006/relationships/image" Target="../media/image16.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Layout" Target="../slideLayouts/slideLayout3.xml"/><Relationship Id="rId7" Type="http://schemas.openxmlformats.org/officeDocument/2006/relationships/image" Target="../media/image19.jpe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notesSlide" Target="../notesSlides/notesSlide8.xml"/><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6.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6.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6.png"/><Relationship Id="rId5" Type="http://schemas.openxmlformats.org/officeDocument/2006/relationships/hyperlink" Target="https://openstax.org/books/university-physics-volume-1" TargetMode="Externa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6.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6.png"/><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C6DAED2-C73D-2443-84E6-FD89A1066655}"/>
              </a:ext>
            </a:extLst>
          </p:cNvPr>
          <p:cNvSpPr>
            <a:spLocks noGrp="1"/>
          </p:cNvSpPr>
          <p:nvPr>
            <p:ph type="ctrTitle"/>
          </p:nvPr>
        </p:nvSpPr>
        <p:spPr>
          <a:xfrm>
            <a:off x="417700" y="1305745"/>
            <a:ext cx="10756843" cy="1491499"/>
          </a:xfrm>
        </p:spPr>
        <p:txBody>
          <a:bodyPr/>
          <a:lstStyle/>
          <a:p>
            <a:pPr algn="ctr"/>
            <a:r>
              <a:rPr lang="en-US"/>
              <a:t>DRAG AND LIFT COMPARISON BETWEEN A HIGH-END AND LOW-END GOLF CLUB DRIVER HEAD</a:t>
            </a:r>
          </a:p>
        </p:txBody>
      </p:sp>
      <p:sp>
        <p:nvSpPr>
          <p:cNvPr id="3" name="Subtitle">
            <a:extLst>
              <a:ext uri="{FF2B5EF4-FFF2-40B4-BE49-F238E27FC236}">
                <a16:creationId xmlns:a16="http://schemas.microsoft.com/office/drawing/2014/main" id="{4021E30B-3F73-3D4B-B22E-DFCD13F0982C}"/>
              </a:ext>
            </a:extLst>
          </p:cNvPr>
          <p:cNvSpPr>
            <a:spLocks noGrp="1"/>
          </p:cNvSpPr>
          <p:nvPr>
            <p:ph type="subTitle" idx="1"/>
          </p:nvPr>
        </p:nvSpPr>
        <p:spPr>
          <a:xfrm>
            <a:off x="1080961" y="2797244"/>
            <a:ext cx="9040475" cy="805349"/>
          </a:xfrm>
        </p:spPr>
        <p:txBody>
          <a:bodyPr/>
          <a:lstStyle/>
          <a:p>
            <a:r>
              <a:rPr lang="en-US">
                <a:latin typeface="Acumin Pro SemiCondensed"/>
              </a:rPr>
              <a:t>ME30801 Fluid Mechanics Lab, Open Lab Project</a:t>
            </a:r>
          </a:p>
          <a:p>
            <a:r>
              <a:rPr lang="en-US">
                <a:latin typeface="Acumin Pro SemiCondensed"/>
              </a:rPr>
              <a:t>Team 69</a:t>
            </a:r>
            <a:endParaRPr lang="en-US"/>
          </a:p>
        </p:txBody>
      </p:sp>
      <p:sp>
        <p:nvSpPr>
          <p:cNvPr id="4" name="Date">
            <a:extLst>
              <a:ext uri="{FF2B5EF4-FFF2-40B4-BE49-F238E27FC236}">
                <a16:creationId xmlns:a16="http://schemas.microsoft.com/office/drawing/2014/main" id="{4EEC893F-2E6E-8648-8011-345CAE3441CC}"/>
              </a:ext>
            </a:extLst>
          </p:cNvPr>
          <p:cNvSpPr>
            <a:spLocks noGrp="1"/>
          </p:cNvSpPr>
          <p:nvPr>
            <p:ph type="dt" sz="half" idx="10"/>
          </p:nvPr>
        </p:nvSpPr>
        <p:spPr/>
        <p:txBody>
          <a:bodyPr/>
          <a:lstStyle/>
          <a:p>
            <a:fld id="{049DC8E1-D369-0F48-9062-BB068AFD07CE}" type="datetime1">
              <a:rPr lang="en-US" smtClean="0"/>
              <a:pPr/>
              <a:t>11/22/2024</a:t>
            </a:fld>
            <a:endParaRPr lang="en-US"/>
          </a:p>
        </p:txBody>
      </p:sp>
      <p:sp>
        <p:nvSpPr>
          <p:cNvPr id="5" name="Slide Number">
            <a:extLst>
              <a:ext uri="{FF2B5EF4-FFF2-40B4-BE49-F238E27FC236}">
                <a16:creationId xmlns:a16="http://schemas.microsoft.com/office/drawing/2014/main" id="{BC6C36F4-D49A-904E-968D-C3A9784ABFE4}"/>
              </a:ext>
            </a:extLst>
          </p:cNvPr>
          <p:cNvSpPr>
            <a:spLocks noGrp="1"/>
          </p:cNvSpPr>
          <p:nvPr>
            <p:ph type="sldNum" sz="quarter" idx="12"/>
          </p:nvPr>
        </p:nvSpPr>
        <p:spPr>
          <a:xfrm>
            <a:off x="11213873" y="6181281"/>
            <a:ext cx="487680" cy="365760"/>
          </a:xfrm>
        </p:spPr>
        <p:txBody>
          <a:bodyPr/>
          <a:lstStyle/>
          <a:p>
            <a:fld id="{8A7A6979-0714-4377-B894-6BE4C2D6E202}" type="slidenum">
              <a:rPr lang="en-US" smtClean="0"/>
              <a:pPr/>
              <a:t>1</a:t>
            </a:fld>
            <a:endParaRPr lang="en-US"/>
          </a:p>
        </p:txBody>
      </p:sp>
      <p:sp>
        <p:nvSpPr>
          <p:cNvPr id="6" name="Subtitle">
            <a:extLst>
              <a:ext uri="{FF2B5EF4-FFF2-40B4-BE49-F238E27FC236}">
                <a16:creationId xmlns:a16="http://schemas.microsoft.com/office/drawing/2014/main" id="{14DA419F-FC6F-0ED0-2C70-99EE7749F453}"/>
              </a:ext>
            </a:extLst>
          </p:cNvPr>
          <p:cNvSpPr txBox="1">
            <a:spLocks/>
          </p:cNvSpPr>
          <p:nvPr/>
        </p:nvSpPr>
        <p:spPr>
          <a:xfrm>
            <a:off x="1067314" y="3942124"/>
            <a:ext cx="9040475" cy="805349"/>
          </a:xfrm>
          <a:prstGeom prst="rect">
            <a:avLst/>
          </a:prstGeom>
          <a:noFill/>
        </p:spPr>
        <p:txBody>
          <a:bodyPr vert="horz" wrap="square" lIns="0" tIns="0" rIns="0" bIns="0" rtlCol="0" anchor="t" anchorCtr="0">
            <a:sp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2200" b="1" i="0" kern="1200">
                <a:solidFill>
                  <a:schemeClr val="accent2"/>
                </a:solidFill>
                <a:latin typeface="Acumin Pro SemiCondensed" panose="020B0506020202020204" pitchFamily="34" charset="77"/>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19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en-US">
                <a:latin typeface="Acumin Pro SemiCondensed"/>
              </a:rPr>
              <a:t>Jackson Emerson (002), Dev </a:t>
            </a:r>
            <a:r>
              <a:rPr lang="en-US" err="1">
                <a:latin typeface="Acumin Pro SemiCondensed"/>
              </a:rPr>
              <a:t>Lekhadia</a:t>
            </a:r>
            <a:r>
              <a:rPr lang="en-US">
                <a:latin typeface="Acumin Pro SemiCondensed"/>
              </a:rPr>
              <a:t> (002), and Rifqi </a:t>
            </a:r>
            <a:r>
              <a:rPr lang="en-US" err="1">
                <a:latin typeface="Acumin Pro SemiCondensed"/>
              </a:rPr>
              <a:t>Sambodo</a:t>
            </a:r>
            <a:r>
              <a:rPr lang="en-US">
                <a:latin typeface="Acumin Pro SemiCondensed"/>
              </a:rPr>
              <a:t> (003)</a:t>
            </a:r>
          </a:p>
          <a:p>
            <a:r>
              <a:rPr lang="en-US">
                <a:latin typeface="Acumin Pro SemiCondensed"/>
              </a:rPr>
              <a:t>School of Mechanical Engineering, Purdue University</a:t>
            </a:r>
          </a:p>
        </p:txBody>
      </p:sp>
      <p:pic>
        <p:nvPicPr>
          <p:cNvPr id="24" name="Audio 23">
            <a:hlinkClick r:id="" action="ppaction://media"/>
            <a:extLst>
              <a:ext uri="{FF2B5EF4-FFF2-40B4-BE49-F238E27FC236}">
                <a16:creationId xmlns:a16="http://schemas.microsoft.com/office/drawing/2014/main" id="{740F26DD-A25C-C67E-0968-416984420FD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64743580"/>
      </p:ext>
    </p:extLst>
  </p:cSld>
  <p:clrMapOvr>
    <a:masterClrMapping/>
  </p:clrMapOvr>
  <mc:AlternateContent xmlns:mc="http://schemas.openxmlformats.org/markup-compatibility/2006" xmlns:p14="http://schemas.microsoft.com/office/powerpoint/2010/main">
    <mc:Choice Requires="p14">
      <p:transition spd="med" p14:dur="700" advTm="16783">
        <p:fade/>
      </p:transition>
    </mc:Choice>
    <mc:Fallback xmlns="">
      <p:transition spd="med" advTm="167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EBEBD-630D-8039-46BD-1E89BEC5D1B8}"/>
            </a:ext>
          </a:extLst>
        </p:cNvPr>
        <p:cNvGrpSpPr/>
        <p:nvPr/>
      </p:nvGrpSpPr>
      <p:grpSpPr>
        <a:xfrm>
          <a:off x="0" y="0"/>
          <a:ext cx="0" cy="0"/>
          <a:chOff x="0" y="0"/>
          <a:chExt cx="0" cy="0"/>
        </a:xfrm>
      </p:grpSpPr>
      <p:sp>
        <p:nvSpPr>
          <p:cNvPr id="4" name="Body Text">
            <a:extLst>
              <a:ext uri="{FF2B5EF4-FFF2-40B4-BE49-F238E27FC236}">
                <a16:creationId xmlns:a16="http://schemas.microsoft.com/office/drawing/2014/main" id="{2C508862-DBE9-8571-27C3-283E85A03713}"/>
              </a:ext>
            </a:extLst>
          </p:cNvPr>
          <p:cNvSpPr>
            <a:spLocks noGrp="1"/>
          </p:cNvSpPr>
          <p:nvPr>
            <p:ph type="body" sz="quarter" idx="14"/>
          </p:nvPr>
        </p:nvSpPr>
        <p:spPr>
          <a:xfrm>
            <a:off x="536896" y="1218857"/>
            <a:ext cx="6484690" cy="4420285"/>
          </a:xfrm>
        </p:spPr>
        <p:txBody>
          <a:bodyPr vert="horz" lIns="0" tIns="0" rIns="0" bIns="0" rtlCol="0" anchor="t">
            <a:normAutofit/>
          </a:bodyPr>
          <a:lstStyle/>
          <a:p>
            <a:pPr marL="0" indent="0" algn="l">
              <a:buNone/>
            </a:pPr>
            <a:r>
              <a:rPr lang="en-US" sz="2400"/>
              <a:t>Aerodynamics in Golf Club Design</a:t>
            </a:r>
          </a:p>
          <a:p>
            <a:r>
              <a:rPr lang="en-US" sz="2400"/>
              <a:t>Aerodynamics affects speed, trajectory, and shot stability in golf.</a:t>
            </a:r>
          </a:p>
          <a:p>
            <a:r>
              <a:rPr lang="en-US" sz="2400"/>
              <a:t>High-end clubs like Callaway XR 16 use advanced materials and designs.</a:t>
            </a:r>
          </a:p>
          <a:p>
            <a:r>
              <a:rPr lang="en-US" sz="2400"/>
              <a:t>Study compares aerodynamic efficiency with low-end Tour Jr. Driver Head.</a:t>
            </a:r>
          </a:p>
          <a:p>
            <a:r>
              <a:rPr lang="en-US" sz="2400"/>
              <a:t>Drag and lift forces calculated using fluid dynamics principles.</a:t>
            </a:r>
          </a:p>
        </p:txBody>
      </p:sp>
      <p:sp>
        <p:nvSpPr>
          <p:cNvPr id="5" name="Date">
            <a:extLst>
              <a:ext uri="{FF2B5EF4-FFF2-40B4-BE49-F238E27FC236}">
                <a16:creationId xmlns:a16="http://schemas.microsoft.com/office/drawing/2014/main" id="{FB9409B4-88E7-5415-F300-EB7F5F0D3616}"/>
              </a:ext>
            </a:extLst>
          </p:cNvPr>
          <p:cNvSpPr>
            <a:spLocks noGrp="1"/>
          </p:cNvSpPr>
          <p:nvPr>
            <p:ph type="dt" sz="half" idx="2"/>
          </p:nvPr>
        </p:nvSpPr>
        <p:spPr/>
        <p:txBody>
          <a:bodyPr/>
          <a:lstStyle/>
          <a:p>
            <a:fld id="{E0C8DACD-4E35-4E4C-AC75-C3DE50F04E7E}" type="datetime1">
              <a:rPr lang="en-US" smtClean="0"/>
              <a:pPr/>
              <a:t>11/22/2024</a:t>
            </a:fld>
            <a:endParaRPr lang="en-US"/>
          </a:p>
        </p:txBody>
      </p:sp>
      <p:sp>
        <p:nvSpPr>
          <p:cNvPr id="6" name="Slide Number">
            <a:extLst>
              <a:ext uri="{FF2B5EF4-FFF2-40B4-BE49-F238E27FC236}">
                <a16:creationId xmlns:a16="http://schemas.microsoft.com/office/drawing/2014/main" id="{452670F3-004E-CD68-8264-73733F6F8014}"/>
              </a:ext>
            </a:extLst>
          </p:cNvPr>
          <p:cNvSpPr>
            <a:spLocks noGrp="1"/>
          </p:cNvSpPr>
          <p:nvPr>
            <p:ph type="sldNum" sz="quarter" idx="4"/>
          </p:nvPr>
        </p:nvSpPr>
        <p:spPr/>
        <p:txBody>
          <a:bodyPr/>
          <a:lstStyle/>
          <a:p>
            <a:fld id="{8A7A6979-0714-4377-B894-6BE4C2D6E202}" type="slidenum">
              <a:rPr lang="en-US" smtClean="0"/>
              <a:pPr/>
              <a:t>2</a:t>
            </a:fld>
            <a:endParaRPr lang="en-US"/>
          </a:p>
        </p:txBody>
      </p:sp>
      <p:sp>
        <p:nvSpPr>
          <p:cNvPr id="7" name="Title">
            <a:extLst>
              <a:ext uri="{FF2B5EF4-FFF2-40B4-BE49-F238E27FC236}">
                <a16:creationId xmlns:a16="http://schemas.microsoft.com/office/drawing/2014/main" id="{0F461155-9638-622B-02EA-5152C69974E5}"/>
              </a:ext>
            </a:extLst>
          </p:cNvPr>
          <p:cNvSpPr>
            <a:spLocks noGrp="1"/>
          </p:cNvSpPr>
          <p:nvPr>
            <p:ph type="ctrTitle"/>
          </p:nvPr>
        </p:nvSpPr>
        <p:spPr>
          <a:xfrm>
            <a:off x="1043553" y="429026"/>
            <a:ext cx="9234309" cy="512448"/>
          </a:xfrm>
        </p:spPr>
        <p:txBody>
          <a:bodyPr/>
          <a:lstStyle/>
          <a:p>
            <a:r>
              <a:rPr lang="en-US"/>
              <a:t>Introduction</a:t>
            </a:r>
          </a:p>
        </p:txBody>
      </p:sp>
      <p:pic>
        <p:nvPicPr>
          <p:cNvPr id="3" name="Picture 2" descr="Golf ball on tee about to be hit by club">
            <a:extLst>
              <a:ext uri="{FF2B5EF4-FFF2-40B4-BE49-F238E27FC236}">
                <a16:creationId xmlns:a16="http://schemas.microsoft.com/office/drawing/2014/main" id="{34559CC4-8212-616A-6B0F-427E9CF137B2}"/>
              </a:ext>
            </a:extLst>
          </p:cNvPr>
          <p:cNvPicPr>
            <a:picLocks noChangeAspect="1"/>
          </p:cNvPicPr>
          <p:nvPr/>
        </p:nvPicPr>
        <p:blipFill>
          <a:blip r:embed="rId5"/>
          <a:stretch>
            <a:fillRect/>
          </a:stretch>
        </p:blipFill>
        <p:spPr>
          <a:xfrm>
            <a:off x="7147949" y="1956625"/>
            <a:ext cx="4417122" cy="2944748"/>
          </a:xfrm>
          <a:prstGeom prst="rect">
            <a:avLst/>
          </a:prstGeom>
        </p:spPr>
      </p:pic>
      <p:pic>
        <p:nvPicPr>
          <p:cNvPr id="17" name="Audio 16">
            <a:hlinkClick r:id="" action="ppaction://media"/>
            <a:extLst>
              <a:ext uri="{FF2B5EF4-FFF2-40B4-BE49-F238E27FC236}">
                <a16:creationId xmlns:a16="http://schemas.microsoft.com/office/drawing/2014/main" id="{D7050AB5-9F7A-037E-FEC4-EE9F9DB4CB0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08066097"/>
      </p:ext>
    </p:extLst>
  </p:cSld>
  <p:clrMapOvr>
    <a:masterClrMapping/>
  </p:clrMapOvr>
  <mc:AlternateContent xmlns:mc="http://schemas.openxmlformats.org/markup-compatibility/2006" xmlns:p14="http://schemas.microsoft.com/office/powerpoint/2010/main">
    <mc:Choice Requires="p14">
      <p:transition spd="med" p14:dur="700" advTm="30514">
        <p:fade/>
      </p:transition>
    </mc:Choice>
    <mc:Fallback xmlns="">
      <p:transition spd="med" advTm="305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F10EB-06A5-7073-9DE7-1EDFB22ED6BD}"/>
            </a:ext>
          </a:extLst>
        </p:cNvPr>
        <p:cNvGrpSpPr/>
        <p:nvPr/>
      </p:nvGrpSpPr>
      <p:grpSpPr>
        <a:xfrm>
          <a:off x="0" y="0"/>
          <a:ext cx="0" cy="0"/>
          <a:chOff x="0" y="0"/>
          <a:chExt cx="0" cy="0"/>
        </a:xfrm>
      </p:grpSpPr>
      <p:sp>
        <p:nvSpPr>
          <p:cNvPr id="4" name="Body Text">
            <a:extLst>
              <a:ext uri="{FF2B5EF4-FFF2-40B4-BE49-F238E27FC236}">
                <a16:creationId xmlns:a16="http://schemas.microsoft.com/office/drawing/2014/main" id="{844292AF-6C35-58AD-8D5B-E0344B2861A9}"/>
              </a:ext>
            </a:extLst>
          </p:cNvPr>
          <p:cNvSpPr>
            <a:spLocks noGrp="1"/>
          </p:cNvSpPr>
          <p:nvPr>
            <p:ph type="body" sz="quarter" idx="14"/>
          </p:nvPr>
        </p:nvSpPr>
        <p:spPr>
          <a:xfrm>
            <a:off x="734633" y="1326967"/>
            <a:ext cx="4628835" cy="4189613"/>
          </a:xfrm>
        </p:spPr>
        <p:txBody>
          <a:bodyPr vert="horz" lIns="0" tIns="0" rIns="0" bIns="0" rtlCol="0" anchor="t">
            <a:normAutofit/>
          </a:bodyPr>
          <a:lstStyle/>
          <a:p>
            <a:r>
              <a:rPr lang="en-US" sz="2200">
                <a:latin typeface="Acumin Pro"/>
              </a:rPr>
              <a:t>C</a:t>
            </a:r>
            <a:r>
              <a:rPr lang="en-US" sz="2400">
                <a:latin typeface="Acumin Pro"/>
              </a:rPr>
              <a:t>ompare aerodynamic properties of high-grade and low-grade golf driver heads.</a:t>
            </a:r>
            <a:endParaRPr lang="en-US" sz="2400"/>
          </a:p>
          <a:p>
            <a:pPr lvl="1">
              <a:buClr>
                <a:srgbClr val="555960"/>
              </a:buClr>
              <a:buFont typeface="Courier New" charset="2"/>
              <a:buChar char="o"/>
            </a:pPr>
            <a:r>
              <a:rPr lang="en-US" sz="2400">
                <a:solidFill>
                  <a:srgbClr val="000000"/>
                </a:solidFill>
                <a:latin typeface="Acumin Pro"/>
              </a:rPr>
              <a:t>Calculate Drag Force (</a:t>
            </a:r>
            <a:r>
              <a:rPr lang="en-US" sz="2400" err="1">
                <a:solidFill>
                  <a:srgbClr val="000000"/>
                </a:solidFill>
                <a:latin typeface="Acumin Pro"/>
              </a:rPr>
              <a:t>F</a:t>
            </a:r>
            <a:r>
              <a:rPr lang="en-US" sz="1200" err="1">
                <a:solidFill>
                  <a:srgbClr val="000000"/>
                </a:solidFill>
                <a:latin typeface="Acumin Pro"/>
              </a:rPr>
              <a:t>d</a:t>
            </a:r>
            <a:r>
              <a:rPr lang="en-US" sz="2400">
                <a:solidFill>
                  <a:srgbClr val="000000"/>
                </a:solidFill>
                <a:latin typeface="Acumin Pro"/>
              </a:rPr>
              <a:t>)</a:t>
            </a:r>
          </a:p>
          <a:p>
            <a:pPr lvl="1">
              <a:buClr>
                <a:srgbClr val="555960"/>
              </a:buClr>
              <a:buFont typeface="Courier New" charset="2"/>
              <a:buChar char="o"/>
            </a:pPr>
            <a:r>
              <a:rPr lang="en-US" sz="2400">
                <a:solidFill>
                  <a:srgbClr val="000000"/>
                </a:solidFill>
                <a:latin typeface="Acumin Pro"/>
              </a:rPr>
              <a:t>Calculate Lift Force (F</a:t>
            </a:r>
            <a:r>
              <a:rPr lang="en-US" sz="2400" baseline="-25000">
                <a:solidFill>
                  <a:srgbClr val="000000"/>
                </a:solidFill>
                <a:latin typeface="Acumin Pro"/>
              </a:rPr>
              <a:t>L</a:t>
            </a:r>
            <a:r>
              <a:rPr lang="en-US" sz="2400">
                <a:solidFill>
                  <a:srgbClr val="000000"/>
                </a:solidFill>
                <a:latin typeface="Acumin Pro"/>
              </a:rPr>
              <a:t>)</a:t>
            </a:r>
          </a:p>
          <a:p>
            <a:pPr lvl="1">
              <a:buClr>
                <a:srgbClr val="555960"/>
              </a:buClr>
              <a:buFont typeface="Courier New" charset="2"/>
              <a:buChar char="o"/>
            </a:pPr>
            <a:r>
              <a:rPr lang="en-US" sz="2400">
                <a:solidFill>
                  <a:srgbClr val="000000"/>
                </a:solidFill>
                <a:latin typeface="Acumin Pro"/>
              </a:rPr>
              <a:t>Calculate Drag Coefficient (C</a:t>
            </a:r>
            <a:r>
              <a:rPr lang="en-US" sz="1200">
                <a:solidFill>
                  <a:srgbClr val="000000"/>
                </a:solidFill>
                <a:latin typeface="Acumin Pro"/>
              </a:rPr>
              <a:t>d</a:t>
            </a:r>
            <a:r>
              <a:rPr lang="en-US" sz="2400">
                <a:solidFill>
                  <a:srgbClr val="000000"/>
                </a:solidFill>
                <a:latin typeface="Acumin Pro"/>
              </a:rPr>
              <a:t>)</a:t>
            </a:r>
            <a:endParaRPr lang="en-US" sz="2400">
              <a:latin typeface="Acumin Pro"/>
            </a:endParaRPr>
          </a:p>
          <a:p>
            <a:pPr lvl="1">
              <a:buClr>
                <a:srgbClr val="555960"/>
              </a:buClr>
              <a:buFont typeface="Courier New" charset="2"/>
              <a:buChar char="o"/>
            </a:pPr>
            <a:r>
              <a:rPr lang="en-US" sz="2400">
                <a:latin typeface="Acumin Pro"/>
              </a:rPr>
              <a:t>Calculate Lift Coefficient (C</a:t>
            </a:r>
            <a:r>
              <a:rPr lang="en-US" sz="1200">
                <a:solidFill>
                  <a:srgbClr val="000000"/>
                </a:solidFill>
                <a:latin typeface="Acumin Pro"/>
              </a:rPr>
              <a:t>L</a:t>
            </a:r>
            <a:r>
              <a:rPr lang="en-US" sz="2400">
                <a:latin typeface="Acumin Pro"/>
              </a:rPr>
              <a:t>)</a:t>
            </a:r>
          </a:p>
          <a:p>
            <a:pPr lvl="1">
              <a:buClr>
                <a:srgbClr val="555960"/>
              </a:buClr>
              <a:buFont typeface="Courier New" charset="2"/>
              <a:buChar char="o"/>
            </a:pPr>
            <a:endParaRPr lang="en-US" sz="2000">
              <a:solidFill>
                <a:srgbClr val="262626"/>
              </a:solidFill>
              <a:latin typeface="Acumin Pro"/>
            </a:endParaRPr>
          </a:p>
          <a:p>
            <a:endParaRPr lang="en-US" sz="2200">
              <a:latin typeface="Acumin Pro"/>
            </a:endParaRPr>
          </a:p>
        </p:txBody>
      </p:sp>
      <p:sp>
        <p:nvSpPr>
          <p:cNvPr id="5" name="Date">
            <a:extLst>
              <a:ext uri="{FF2B5EF4-FFF2-40B4-BE49-F238E27FC236}">
                <a16:creationId xmlns:a16="http://schemas.microsoft.com/office/drawing/2014/main" id="{3C5BD5AC-C47D-E733-EF34-7E383DF37930}"/>
              </a:ext>
            </a:extLst>
          </p:cNvPr>
          <p:cNvSpPr>
            <a:spLocks noGrp="1"/>
          </p:cNvSpPr>
          <p:nvPr>
            <p:ph type="dt" sz="half" idx="2"/>
          </p:nvPr>
        </p:nvSpPr>
        <p:spPr/>
        <p:txBody>
          <a:bodyPr/>
          <a:lstStyle/>
          <a:p>
            <a:fld id="{E0C8DACD-4E35-4E4C-AC75-C3DE50F04E7E}" type="datetime1">
              <a:rPr lang="en-US" smtClean="0"/>
              <a:pPr/>
              <a:t>11/22/2024</a:t>
            </a:fld>
            <a:endParaRPr lang="en-US"/>
          </a:p>
        </p:txBody>
      </p:sp>
      <p:sp>
        <p:nvSpPr>
          <p:cNvPr id="6" name="Slide Number">
            <a:extLst>
              <a:ext uri="{FF2B5EF4-FFF2-40B4-BE49-F238E27FC236}">
                <a16:creationId xmlns:a16="http://schemas.microsoft.com/office/drawing/2014/main" id="{200D1D78-581B-D8FF-B773-A7CE61A00C89}"/>
              </a:ext>
            </a:extLst>
          </p:cNvPr>
          <p:cNvSpPr>
            <a:spLocks noGrp="1"/>
          </p:cNvSpPr>
          <p:nvPr>
            <p:ph type="sldNum" sz="quarter" idx="4"/>
          </p:nvPr>
        </p:nvSpPr>
        <p:spPr/>
        <p:txBody>
          <a:bodyPr/>
          <a:lstStyle/>
          <a:p>
            <a:fld id="{8A7A6979-0714-4377-B894-6BE4C2D6E202}" type="slidenum">
              <a:rPr lang="en-US" smtClean="0"/>
              <a:pPr/>
              <a:t>3</a:t>
            </a:fld>
            <a:endParaRPr lang="en-US"/>
          </a:p>
        </p:txBody>
      </p:sp>
      <p:sp>
        <p:nvSpPr>
          <p:cNvPr id="7" name="Title">
            <a:extLst>
              <a:ext uri="{FF2B5EF4-FFF2-40B4-BE49-F238E27FC236}">
                <a16:creationId xmlns:a16="http://schemas.microsoft.com/office/drawing/2014/main" id="{85E3E724-8B88-83D4-E180-DCCC8B910A30}"/>
              </a:ext>
            </a:extLst>
          </p:cNvPr>
          <p:cNvSpPr>
            <a:spLocks noGrp="1"/>
          </p:cNvSpPr>
          <p:nvPr>
            <p:ph type="ctrTitle"/>
          </p:nvPr>
        </p:nvSpPr>
        <p:spPr>
          <a:xfrm>
            <a:off x="1043553" y="429026"/>
            <a:ext cx="9234309" cy="512448"/>
          </a:xfrm>
        </p:spPr>
        <p:txBody>
          <a:bodyPr/>
          <a:lstStyle/>
          <a:p>
            <a:r>
              <a:rPr lang="en-US"/>
              <a:t>Objective</a:t>
            </a:r>
          </a:p>
        </p:txBody>
      </p:sp>
      <p:pic>
        <p:nvPicPr>
          <p:cNvPr id="2" name="Picture 1" descr="A close up of a golf club&#10;&#10;Description automatically generated">
            <a:extLst>
              <a:ext uri="{FF2B5EF4-FFF2-40B4-BE49-F238E27FC236}">
                <a16:creationId xmlns:a16="http://schemas.microsoft.com/office/drawing/2014/main" id="{4878ADA8-3EE2-BD6E-8E98-B674B9872C11}"/>
              </a:ext>
            </a:extLst>
          </p:cNvPr>
          <p:cNvPicPr>
            <a:picLocks noChangeAspect="1"/>
          </p:cNvPicPr>
          <p:nvPr/>
        </p:nvPicPr>
        <p:blipFill>
          <a:blip r:embed="rId5"/>
          <a:stretch>
            <a:fillRect/>
          </a:stretch>
        </p:blipFill>
        <p:spPr>
          <a:xfrm>
            <a:off x="6388572" y="1395799"/>
            <a:ext cx="2771775" cy="3695700"/>
          </a:xfrm>
          <a:prstGeom prst="rect">
            <a:avLst/>
          </a:prstGeom>
        </p:spPr>
      </p:pic>
      <p:pic>
        <p:nvPicPr>
          <p:cNvPr id="3" name="Picture 2" descr="A close up of a golf club&#10;&#10;Description automatically generated">
            <a:extLst>
              <a:ext uri="{FF2B5EF4-FFF2-40B4-BE49-F238E27FC236}">
                <a16:creationId xmlns:a16="http://schemas.microsoft.com/office/drawing/2014/main" id="{3C463131-6EC0-CB87-AC5A-8CFD22D85549}"/>
              </a:ext>
            </a:extLst>
          </p:cNvPr>
          <p:cNvPicPr>
            <a:picLocks noChangeAspect="1"/>
          </p:cNvPicPr>
          <p:nvPr/>
        </p:nvPicPr>
        <p:blipFill>
          <a:blip r:embed="rId6"/>
          <a:stretch>
            <a:fillRect/>
          </a:stretch>
        </p:blipFill>
        <p:spPr>
          <a:xfrm>
            <a:off x="9343896" y="1395798"/>
            <a:ext cx="2771775" cy="3695700"/>
          </a:xfrm>
          <a:prstGeom prst="rect">
            <a:avLst/>
          </a:prstGeom>
        </p:spPr>
      </p:pic>
      <p:sp>
        <p:nvSpPr>
          <p:cNvPr id="8" name="TextBox 7">
            <a:extLst>
              <a:ext uri="{FF2B5EF4-FFF2-40B4-BE49-F238E27FC236}">
                <a16:creationId xmlns:a16="http://schemas.microsoft.com/office/drawing/2014/main" id="{EA441C37-5808-26E5-A9AC-0F6917D94C25}"/>
              </a:ext>
            </a:extLst>
          </p:cNvPr>
          <p:cNvSpPr txBox="1"/>
          <p:nvPr/>
        </p:nvSpPr>
        <p:spPr>
          <a:xfrm>
            <a:off x="9353348" y="5334805"/>
            <a:ext cx="275645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Tour Jr. Driver </a:t>
            </a:r>
          </a:p>
          <a:p>
            <a:pPr algn="ctr"/>
            <a:r>
              <a:rPr lang="en-US"/>
              <a:t>(Low grade)</a:t>
            </a:r>
          </a:p>
        </p:txBody>
      </p:sp>
      <p:sp>
        <p:nvSpPr>
          <p:cNvPr id="9" name="TextBox 8">
            <a:extLst>
              <a:ext uri="{FF2B5EF4-FFF2-40B4-BE49-F238E27FC236}">
                <a16:creationId xmlns:a16="http://schemas.microsoft.com/office/drawing/2014/main" id="{5CB3D6BA-EA34-82C1-4D8F-7189152FF944}"/>
              </a:ext>
            </a:extLst>
          </p:cNvPr>
          <p:cNvSpPr txBox="1"/>
          <p:nvPr/>
        </p:nvSpPr>
        <p:spPr>
          <a:xfrm>
            <a:off x="6423096" y="5330694"/>
            <a:ext cx="275645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Callaway XR 16 Driver</a:t>
            </a:r>
          </a:p>
          <a:p>
            <a:pPr algn="ctr"/>
            <a:r>
              <a:rPr lang="en-US"/>
              <a:t>(High grade)</a:t>
            </a:r>
          </a:p>
        </p:txBody>
      </p:sp>
      <p:pic>
        <p:nvPicPr>
          <p:cNvPr id="12" name="Audio 11">
            <a:hlinkClick r:id="" action="ppaction://media"/>
            <a:extLst>
              <a:ext uri="{FF2B5EF4-FFF2-40B4-BE49-F238E27FC236}">
                <a16:creationId xmlns:a16="http://schemas.microsoft.com/office/drawing/2014/main" id="{A799FBB1-F5BA-B436-E54D-3BD0E1286026}"/>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24857119"/>
      </p:ext>
    </p:extLst>
  </p:cSld>
  <p:clrMapOvr>
    <a:masterClrMapping/>
  </p:clrMapOvr>
  <mc:AlternateContent xmlns:mc="http://schemas.openxmlformats.org/markup-compatibility/2006" xmlns:p14="http://schemas.microsoft.com/office/powerpoint/2010/main">
    <mc:Choice Requires="p14">
      <p:transition spd="med" p14:dur="700" advTm="26917">
        <p:fade/>
      </p:transition>
    </mc:Choice>
    <mc:Fallback xmlns="">
      <p:transition spd="med" advTm="2691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E08CB-BE72-B7C6-EC0B-3523C5FAB897}"/>
            </a:ext>
          </a:extLst>
        </p:cNvPr>
        <p:cNvGrpSpPr/>
        <p:nvPr/>
      </p:nvGrpSpPr>
      <p:grpSpPr>
        <a:xfrm>
          <a:off x="0" y="0"/>
          <a:ext cx="0" cy="0"/>
          <a:chOff x="0" y="0"/>
          <a:chExt cx="0" cy="0"/>
        </a:xfrm>
      </p:grpSpPr>
      <p:sp>
        <p:nvSpPr>
          <p:cNvPr id="4" name="Body Text">
            <a:extLst>
              <a:ext uri="{FF2B5EF4-FFF2-40B4-BE49-F238E27FC236}">
                <a16:creationId xmlns:a16="http://schemas.microsoft.com/office/drawing/2014/main" id="{B3B81AC9-3A50-36F9-7B68-88226CF4677A}"/>
              </a:ext>
            </a:extLst>
          </p:cNvPr>
          <p:cNvSpPr>
            <a:spLocks noGrp="1"/>
          </p:cNvSpPr>
          <p:nvPr>
            <p:ph type="body" sz="quarter" idx="14"/>
          </p:nvPr>
        </p:nvSpPr>
        <p:spPr>
          <a:xfrm>
            <a:off x="380943" y="1207877"/>
            <a:ext cx="6111497" cy="4189613"/>
          </a:xfrm>
        </p:spPr>
        <p:txBody>
          <a:bodyPr vert="horz" lIns="0" tIns="0" rIns="0" bIns="0" rtlCol="0" anchor="t">
            <a:normAutofit/>
          </a:bodyPr>
          <a:lstStyle/>
          <a:p>
            <a:r>
              <a:rPr lang="en-US" sz="2400">
                <a:latin typeface="Acumin Pro"/>
              </a:rPr>
              <a:t>ELD Model 402B Wind Tunnel available within POTR building</a:t>
            </a:r>
          </a:p>
          <a:p>
            <a:pPr lvl="1">
              <a:buClr>
                <a:srgbClr val="555960"/>
              </a:buClr>
              <a:buFont typeface="Courier New" charset="2"/>
              <a:buChar char="o"/>
            </a:pPr>
            <a:r>
              <a:rPr lang="en-US" sz="2400">
                <a:latin typeface="Acumin Pro"/>
              </a:rPr>
              <a:t>NI USB-6431 VFD device which controls wind tunnel speed from 0 to 60 Hz</a:t>
            </a:r>
          </a:p>
          <a:p>
            <a:r>
              <a:rPr lang="en-US" sz="2400">
                <a:latin typeface="Acumin Pro"/>
              </a:rPr>
              <a:t>Linear Variable Differential Transformer</a:t>
            </a:r>
          </a:p>
          <a:p>
            <a:pPr lvl="1">
              <a:buClr>
                <a:srgbClr val="555960"/>
              </a:buClr>
              <a:buFont typeface="Courier New" charset="2"/>
              <a:buChar char="o"/>
            </a:pPr>
            <a:r>
              <a:rPr lang="en-US" sz="2400">
                <a:latin typeface="Acumin Pro"/>
              </a:rPr>
              <a:t>Utilizes deflection of beam to calculate applied force</a:t>
            </a:r>
          </a:p>
          <a:p>
            <a:endParaRPr lang="en-US" sz="2400">
              <a:solidFill>
                <a:srgbClr val="000000"/>
              </a:solidFill>
              <a:latin typeface="Acumin Pro"/>
            </a:endParaRPr>
          </a:p>
          <a:p>
            <a:pPr marL="0" indent="0">
              <a:buNone/>
            </a:pPr>
            <a:endParaRPr lang="en-US" sz="2400">
              <a:latin typeface="Acumin Pro"/>
            </a:endParaRPr>
          </a:p>
          <a:p>
            <a:endParaRPr lang="en-US" sz="2400"/>
          </a:p>
        </p:txBody>
      </p:sp>
      <p:sp>
        <p:nvSpPr>
          <p:cNvPr id="5" name="Date">
            <a:extLst>
              <a:ext uri="{FF2B5EF4-FFF2-40B4-BE49-F238E27FC236}">
                <a16:creationId xmlns:a16="http://schemas.microsoft.com/office/drawing/2014/main" id="{85D37B26-C878-2C0C-0D7C-772BE9329550}"/>
              </a:ext>
            </a:extLst>
          </p:cNvPr>
          <p:cNvSpPr>
            <a:spLocks noGrp="1"/>
          </p:cNvSpPr>
          <p:nvPr>
            <p:ph type="dt" sz="half" idx="2"/>
          </p:nvPr>
        </p:nvSpPr>
        <p:spPr/>
        <p:txBody>
          <a:bodyPr/>
          <a:lstStyle/>
          <a:p>
            <a:fld id="{E0C8DACD-4E35-4E4C-AC75-C3DE50F04E7E}" type="datetime1">
              <a:rPr lang="en-US" smtClean="0"/>
              <a:pPr/>
              <a:t>11/22/2024</a:t>
            </a:fld>
            <a:endParaRPr lang="en-US"/>
          </a:p>
        </p:txBody>
      </p:sp>
      <p:sp>
        <p:nvSpPr>
          <p:cNvPr id="6" name="Slide Number">
            <a:extLst>
              <a:ext uri="{FF2B5EF4-FFF2-40B4-BE49-F238E27FC236}">
                <a16:creationId xmlns:a16="http://schemas.microsoft.com/office/drawing/2014/main" id="{844FC478-7FD6-71D3-0ABB-E3A9C3DA78E5}"/>
              </a:ext>
            </a:extLst>
          </p:cNvPr>
          <p:cNvSpPr>
            <a:spLocks noGrp="1"/>
          </p:cNvSpPr>
          <p:nvPr>
            <p:ph type="sldNum" sz="quarter" idx="4"/>
          </p:nvPr>
        </p:nvSpPr>
        <p:spPr/>
        <p:txBody>
          <a:bodyPr/>
          <a:lstStyle/>
          <a:p>
            <a:fld id="{8A7A6979-0714-4377-B894-6BE4C2D6E202}" type="slidenum">
              <a:rPr lang="en-US" smtClean="0"/>
              <a:pPr/>
              <a:t>4</a:t>
            </a:fld>
            <a:endParaRPr lang="en-US"/>
          </a:p>
        </p:txBody>
      </p:sp>
      <p:sp>
        <p:nvSpPr>
          <p:cNvPr id="7" name="Title">
            <a:extLst>
              <a:ext uri="{FF2B5EF4-FFF2-40B4-BE49-F238E27FC236}">
                <a16:creationId xmlns:a16="http://schemas.microsoft.com/office/drawing/2014/main" id="{E6647B54-1ABA-4120-08EF-31521C83095D}"/>
              </a:ext>
            </a:extLst>
          </p:cNvPr>
          <p:cNvSpPr>
            <a:spLocks noGrp="1"/>
          </p:cNvSpPr>
          <p:nvPr>
            <p:ph type="ctrTitle"/>
          </p:nvPr>
        </p:nvSpPr>
        <p:spPr>
          <a:xfrm>
            <a:off x="1043553" y="429026"/>
            <a:ext cx="9234309" cy="512448"/>
          </a:xfrm>
        </p:spPr>
        <p:txBody>
          <a:bodyPr/>
          <a:lstStyle/>
          <a:p>
            <a:r>
              <a:rPr lang="en-US"/>
              <a:t>Facility &amp; Instruments</a:t>
            </a:r>
          </a:p>
        </p:txBody>
      </p:sp>
      <p:sp>
        <p:nvSpPr>
          <p:cNvPr id="3" name="Body Text">
            <a:extLst>
              <a:ext uri="{FF2B5EF4-FFF2-40B4-BE49-F238E27FC236}">
                <a16:creationId xmlns:a16="http://schemas.microsoft.com/office/drawing/2014/main" id="{0EECEA47-8EF8-0AAD-9D3C-231C8BD791E2}"/>
              </a:ext>
            </a:extLst>
          </p:cNvPr>
          <p:cNvSpPr txBox="1">
            <a:spLocks/>
          </p:cNvSpPr>
          <p:nvPr/>
        </p:nvSpPr>
        <p:spPr>
          <a:xfrm>
            <a:off x="7085354" y="3458427"/>
            <a:ext cx="4670323" cy="512448"/>
          </a:xfrm>
          <a:prstGeom prst="rect">
            <a:avLst/>
          </a:prstGeom>
        </p:spPr>
        <p:txBody>
          <a:bodyPr vert="horz" lIns="0" tIns="0" rIns="0" bIns="0" rtlCol="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kern="1200" normalizeH="0" baseline="0">
                <a:solidFill>
                  <a:schemeClr val="bg1"/>
                </a:solidFill>
                <a:latin typeface="Acumin Pro" panose="020B0504020202020204" pitchFamily="34" charset="77"/>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Wingdings" charset="2"/>
              <a:buNone/>
            </a:pPr>
            <a:r>
              <a:rPr lang="en-US" sz="1300">
                <a:latin typeface="Calibri-Bold"/>
              </a:rPr>
              <a:t>Fig. 3.1.1 ELD Model 402B Wind Tunnel Diagram</a:t>
            </a:r>
          </a:p>
        </p:txBody>
      </p:sp>
      <p:pic>
        <p:nvPicPr>
          <p:cNvPr id="11" name="Picture 10">
            <a:extLst>
              <a:ext uri="{FF2B5EF4-FFF2-40B4-BE49-F238E27FC236}">
                <a16:creationId xmlns:a16="http://schemas.microsoft.com/office/drawing/2014/main" id="{17E8FDBF-B466-0FB6-C7E1-36CEDD838391}"/>
              </a:ext>
            </a:extLst>
          </p:cNvPr>
          <p:cNvPicPr>
            <a:picLocks noChangeAspect="1"/>
          </p:cNvPicPr>
          <p:nvPr/>
        </p:nvPicPr>
        <p:blipFill>
          <a:blip r:embed="rId5"/>
          <a:stretch>
            <a:fillRect/>
          </a:stretch>
        </p:blipFill>
        <p:spPr>
          <a:xfrm>
            <a:off x="7816158" y="3687602"/>
            <a:ext cx="3208711" cy="2309975"/>
          </a:xfrm>
          <a:prstGeom prst="rect">
            <a:avLst/>
          </a:prstGeom>
        </p:spPr>
      </p:pic>
      <p:sp>
        <p:nvSpPr>
          <p:cNvPr id="12" name="Body Text">
            <a:extLst>
              <a:ext uri="{FF2B5EF4-FFF2-40B4-BE49-F238E27FC236}">
                <a16:creationId xmlns:a16="http://schemas.microsoft.com/office/drawing/2014/main" id="{18D19FBD-5AD2-6FA5-D956-18FCFB077730}"/>
              </a:ext>
            </a:extLst>
          </p:cNvPr>
          <p:cNvSpPr txBox="1">
            <a:spLocks/>
          </p:cNvSpPr>
          <p:nvPr/>
        </p:nvSpPr>
        <p:spPr>
          <a:xfrm>
            <a:off x="7237754" y="6016085"/>
            <a:ext cx="4670323" cy="512448"/>
          </a:xfrm>
          <a:prstGeom prst="rect">
            <a:avLst/>
          </a:prstGeom>
        </p:spPr>
        <p:txBody>
          <a:bodyPr vert="horz" lIns="0" tIns="0" rIns="0" bIns="0" rtlCol="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kern="1200" normalizeH="0" baseline="0">
                <a:solidFill>
                  <a:schemeClr val="bg1"/>
                </a:solidFill>
                <a:latin typeface="Acumin Pro" panose="020B0504020202020204" pitchFamily="34" charset="77"/>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Wingdings" charset="2"/>
              <a:buNone/>
            </a:pPr>
            <a:r>
              <a:rPr lang="en-US" sz="1300">
                <a:latin typeface="Calibri-Bold"/>
              </a:rPr>
              <a:t>Fig. 3.1.2 LVDT Diagram</a:t>
            </a:r>
          </a:p>
        </p:txBody>
      </p:sp>
      <p:pic>
        <p:nvPicPr>
          <p:cNvPr id="9" name="Picture 8">
            <a:extLst>
              <a:ext uri="{FF2B5EF4-FFF2-40B4-BE49-F238E27FC236}">
                <a16:creationId xmlns:a16="http://schemas.microsoft.com/office/drawing/2014/main" id="{A4585274-BF8F-D6EE-16EE-EFDB192778FD}"/>
              </a:ext>
            </a:extLst>
          </p:cNvPr>
          <p:cNvPicPr>
            <a:picLocks noChangeAspect="1"/>
          </p:cNvPicPr>
          <p:nvPr/>
        </p:nvPicPr>
        <p:blipFill>
          <a:blip r:embed="rId6"/>
          <a:stretch>
            <a:fillRect/>
          </a:stretch>
        </p:blipFill>
        <p:spPr>
          <a:xfrm>
            <a:off x="7816158" y="976369"/>
            <a:ext cx="3114697" cy="2326314"/>
          </a:xfrm>
          <a:prstGeom prst="rect">
            <a:avLst/>
          </a:prstGeom>
        </p:spPr>
      </p:pic>
      <p:pic>
        <p:nvPicPr>
          <p:cNvPr id="21" name="Audio 20">
            <a:hlinkClick r:id="" action="ppaction://media"/>
            <a:extLst>
              <a:ext uri="{FF2B5EF4-FFF2-40B4-BE49-F238E27FC236}">
                <a16:creationId xmlns:a16="http://schemas.microsoft.com/office/drawing/2014/main" id="{99C49E95-3C5A-673B-E2B9-856FBC37179D}"/>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21350012"/>
      </p:ext>
    </p:extLst>
  </p:cSld>
  <p:clrMapOvr>
    <a:masterClrMapping/>
  </p:clrMapOvr>
  <mc:AlternateContent xmlns:mc="http://schemas.openxmlformats.org/markup-compatibility/2006" xmlns:p14="http://schemas.microsoft.com/office/powerpoint/2010/main">
    <mc:Choice Requires="p14">
      <p:transition spd="med" p14:dur="700" advTm="29169">
        <p:fade/>
      </p:transition>
    </mc:Choice>
    <mc:Fallback xmlns="">
      <p:transition spd="med" advTm="2916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B677F-A429-C658-63F4-0EE8E4E279DB}"/>
            </a:ext>
          </a:extLst>
        </p:cNvPr>
        <p:cNvGrpSpPr/>
        <p:nvPr/>
      </p:nvGrpSpPr>
      <p:grpSpPr>
        <a:xfrm>
          <a:off x="0" y="0"/>
          <a:ext cx="0" cy="0"/>
          <a:chOff x="0" y="0"/>
          <a:chExt cx="0" cy="0"/>
        </a:xfrm>
      </p:grpSpPr>
      <p:sp>
        <p:nvSpPr>
          <p:cNvPr id="4" name="Body Text">
            <a:extLst>
              <a:ext uri="{FF2B5EF4-FFF2-40B4-BE49-F238E27FC236}">
                <a16:creationId xmlns:a16="http://schemas.microsoft.com/office/drawing/2014/main" id="{4DADD039-E366-ACD7-C100-C2D532B53598}"/>
              </a:ext>
            </a:extLst>
          </p:cNvPr>
          <p:cNvSpPr>
            <a:spLocks noGrp="1"/>
          </p:cNvSpPr>
          <p:nvPr>
            <p:ph type="body" sz="quarter" idx="14"/>
          </p:nvPr>
        </p:nvSpPr>
        <p:spPr>
          <a:xfrm>
            <a:off x="1043552" y="1141616"/>
            <a:ext cx="9314105" cy="4189613"/>
          </a:xfrm>
        </p:spPr>
        <p:txBody>
          <a:bodyPr vert="horz" lIns="0" tIns="0" rIns="0" bIns="0" rtlCol="0" anchor="t">
            <a:normAutofit/>
          </a:bodyPr>
          <a:lstStyle/>
          <a:p>
            <a:r>
              <a:rPr lang="en-US" sz="2400">
                <a:latin typeface="Acumin Pro"/>
              </a:rPr>
              <a:t>Real driver heads were used</a:t>
            </a:r>
          </a:p>
          <a:p>
            <a:r>
              <a:rPr lang="en-US" sz="2400">
                <a:latin typeface="Acumin Pro"/>
              </a:rPr>
              <a:t>3D printed stand to hold driver heads</a:t>
            </a:r>
          </a:p>
          <a:p>
            <a:pPr marL="0" indent="0" algn="l">
              <a:buNone/>
            </a:pPr>
            <a:endParaRPr lang="en-US" sz="2400">
              <a:latin typeface="Calibri-Bold"/>
            </a:endParaRPr>
          </a:p>
          <a:p>
            <a:endParaRPr lang="en-US" sz="2400"/>
          </a:p>
        </p:txBody>
      </p:sp>
      <p:sp>
        <p:nvSpPr>
          <p:cNvPr id="5" name="Date">
            <a:extLst>
              <a:ext uri="{FF2B5EF4-FFF2-40B4-BE49-F238E27FC236}">
                <a16:creationId xmlns:a16="http://schemas.microsoft.com/office/drawing/2014/main" id="{79AFFED8-66DF-C15C-9EBF-FB3284083AC2}"/>
              </a:ext>
            </a:extLst>
          </p:cNvPr>
          <p:cNvSpPr>
            <a:spLocks noGrp="1"/>
          </p:cNvSpPr>
          <p:nvPr>
            <p:ph type="dt" sz="half" idx="2"/>
          </p:nvPr>
        </p:nvSpPr>
        <p:spPr/>
        <p:txBody>
          <a:bodyPr/>
          <a:lstStyle/>
          <a:p>
            <a:fld id="{E0C8DACD-4E35-4E4C-AC75-C3DE50F04E7E}" type="datetime1">
              <a:rPr lang="en-US" smtClean="0"/>
              <a:pPr/>
              <a:t>11/22/2024</a:t>
            </a:fld>
            <a:endParaRPr lang="en-US"/>
          </a:p>
        </p:txBody>
      </p:sp>
      <p:sp>
        <p:nvSpPr>
          <p:cNvPr id="6" name="Slide Number">
            <a:extLst>
              <a:ext uri="{FF2B5EF4-FFF2-40B4-BE49-F238E27FC236}">
                <a16:creationId xmlns:a16="http://schemas.microsoft.com/office/drawing/2014/main" id="{0F0982E5-ADA9-86B6-C60B-41607A525848}"/>
              </a:ext>
            </a:extLst>
          </p:cNvPr>
          <p:cNvSpPr>
            <a:spLocks noGrp="1"/>
          </p:cNvSpPr>
          <p:nvPr>
            <p:ph type="sldNum" sz="quarter" idx="4"/>
          </p:nvPr>
        </p:nvSpPr>
        <p:spPr/>
        <p:txBody>
          <a:bodyPr/>
          <a:lstStyle/>
          <a:p>
            <a:fld id="{8A7A6979-0714-4377-B894-6BE4C2D6E202}" type="slidenum">
              <a:rPr lang="en-US" smtClean="0"/>
              <a:pPr/>
              <a:t>5</a:t>
            </a:fld>
            <a:endParaRPr lang="en-US"/>
          </a:p>
        </p:txBody>
      </p:sp>
      <p:sp>
        <p:nvSpPr>
          <p:cNvPr id="7" name="Title">
            <a:extLst>
              <a:ext uri="{FF2B5EF4-FFF2-40B4-BE49-F238E27FC236}">
                <a16:creationId xmlns:a16="http://schemas.microsoft.com/office/drawing/2014/main" id="{A855D4ED-8F7C-5914-5B70-511629F73062}"/>
              </a:ext>
            </a:extLst>
          </p:cNvPr>
          <p:cNvSpPr>
            <a:spLocks noGrp="1"/>
          </p:cNvSpPr>
          <p:nvPr>
            <p:ph type="ctrTitle"/>
          </p:nvPr>
        </p:nvSpPr>
        <p:spPr>
          <a:xfrm>
            <a:off x="1043553" y="429026"/>
            <a:ext cx="9234309" cy="512448"/>
          </a:xfrm>
        </p:spPr>
        <p:txBody>
          <a:bodyPr/>
          <a:lstStyle/>
          <a:p>
            <a:r>
              <a:rPr lang="en-US"/>
              <a:t>Test Model</a:t>
            </a:r>
          </a:p>
        </p:txBody>
      </p:sp>
      <p:pic>
        <p:nvPicPr>
          <p:cNvPr id="2" name="Picture 1">
            <a:extLst>
              <a:ext uri="{FF2B5EF4-FFF2-40B4-BE49-F238E27FC236}">
                <a16:creationId xmlns:a16="http://schemas.microsoft.com/office/drawing/2014/main" id="{16A08580-0233-1515-6939-3F279417CF31}"/>
              </a:ext>
            </a:extLst>
          </p:cNvPr>
          <p:cNvPicPr>
            <a:picLocks noChangeAspect="1"/>
          </p:cNvPicPr>
          <p:nvPr/>
        </p:nvPicPr>
        <p:blipFill>
          <a:blip r:embed="rId5"/>
          <a:stretch>
            <a:fillRect/>
          </a:stretch>
        </p:blipFill>
        <p:spPr>
          <a:xfrm>
            <a:off x="985876" y="1940554"/>
            <a:ext cx="4338568" cy="3584298"/>
          </a:xfrm>
          <a:prstGeom prst="rect">
            <a:avLst/>
          </a:prstGeom>
        </p:spPr>
      </p:pic>
      <p:pic>
        <p:nvPicPr>
          <p:cNvPr id="3" name="Picture 2" descr="A drawing of a curved metal object&#10;&#10;Description automatically generated">
            <a:extLst>
              <a:ext uri="{FF2B5EF4-FFF2-40B4-BE49-F238E27FC236}">
                <a16:creationId xmlns:a16="http://schemas.microsoft.com/office/drawing/2014/main" id="{B2C7607C-7961-62D0-7C7A-CA8AAD3F7A4C}"/>
              </a:ext>
            </a:extLst>
          </p:cNvPr>
          <p:cNvPicPr>
            <a:picLocks noChangeAspect="1"/>
          </p:cNvPicPr>
          <p:nvPr/>
        </p:nvPicPr>
        <p:blipFill>
          <a:blip r:embed="rId6"/>
          <a:stretch>
            <a:fillRect/>
          </a:stretch>
        </p:blipFill>
        <p:spPr>
          <a:xfrm>
            <a:off x="6531061" y="1937717"/>
            <a:ext cx="4675063" cy="3587135"/>
          </a:xfrm>
          <a:prstGeom prst="rect">
            <a:avLst/>
          </a:prstGeom>
        </p:spPr>
      </p:pic>
      <p:sp>
        <p:nvSpPr>
          <p:cNvPr id="8" name="Body Text">
            <a:extLst>
              <a:ext uri="{FF2B5EF4-FFF2-40B4-BE49-F238E27FC236}">
                <a16:creationId xmlns:a16="http://schemas.microsoft.com/office/drawing/2014/main" id="{7251724A-AF04-1044-26E6-56B853AA2DF1}"/>
              </a:ext>
            </a:extLst>
          </p:cNvPr>
          <p:cNvSpPr txBox="1">
            <a:spLocks/>
          </p:cNvSpPr>
          <p:nvPr/>
        </p:nvSpPr>
        <p:spPr>
          <a:xfrm>
            <a:off x="819998" y="5538320"/>
            <a:ext cx="4670323" cy="512448"/>
          </a:xfrm>
          <a:prstGeom prst="rect">
            <a:avLst/>
          </a:prstGeom>
        </p:spPr>
        <p:txBody>
          <a:bodyPr vert="horz" lIns="0" tIns="0" rIns="0" bIns="0" rtlCol="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kern="1200" normalizeH="0" baseline="0">
                <a:solidFill>
                  <a:schemeClr val="bg1"/>
                </a:solidFill>
                <a:latin typeface="Acumin Pro" panose="020B0504020202020204" pitchFamily="34" charset="77"/>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Wingdings" charset="2"/>
              <a:buNone/>
            </a:pPr>
            <a:r>
              <a:rPr lang="en-US" sz="1300">
                <a:latin typeface="Calibri-Bold"/>
              </a:rPr>
              <a:t>Fig. 3.2.1 Full CAD Assembly. Assembly includes the driver head, the driver head holder, 2x 3/8”-16 thread hex nuts, and a screw.</a:t>
            </a:r>
          </a:p>
          <a:p>
            <a:pPr algn="ctr"/>
            <a:endParaRPr lang="en-US" sz="1300"/>
          </a:p>
        </p:txBody>
      </p:sp>
      <p:sp>
        <p:nvSpPr>
          <p:cNvPr id="9" name="Body Text">
            <a:extLst>
              <a:ext uri="{FF2B5EF4-FFF2-40B4-BE49-F238E27FC236}">
                <a16:creationId xmlns:a16="http://schemas.microsoft.com/office/drawing/2014/main" id="{FB30EBB9-67FE-F015-343E-E9D2F45B343C}"/>
              </a:ext>
            </a:extLst>
          </p:cNvPr>
          <p:cNvSpPr txBox="1">
            <a:spLocks/>
          </p:cNvSpPr>
          <p:nvPr/>
        </p:nvSpPr>
        <p:spPr>
          <a:xfrm>
            <a:off x="6535801" y="5538320"/>
            <a:ext cx="4670323" cy="512448"/>
          </a:xfrm>
          <a:prstGeom prst="rect">
            <a:avLst/>
          </a:prstGeom>
        </p:spPr>
        <p:txBody>
          <a:bodyPr vert="horz" lIns="0" tIns="0" rIns="0" bIns="0" rtlCol="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kern="1200" normalizeH="0" baseline="0">
                <a:solidFill>
                  <a:schemeClr val="bg1"/>
                </a:solidFill>
                <a:latin typeface="Acumin Pro" panose="020B0504020202020204" pitchFamily="34" charset="77"/>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Wingdings" charset="2"/>
              <a:buNone/>
            </a:pPr>
            <a:r>
              <a:rPr lang="en-US" sz="1300">
                <a:latin typeface="Calibri-Bold"/>
              </a:rPr>
              <a:t>Fig. 3.2.2 Driver head holder CAD drawing in inches.</a:t>
            </a:r>
          </a:p>
          <a:p>
            <a:pPr algn="ctr"/>
            <a:endParaRPr lang="en-US" sz="1300"/>
          </a:p>
        </p:txBody>
      </p:sp>
      <p:pic>
        <p:nvPicPr>
          <p:cNvPr id="12" name="Audio 11">
            <a:hlinkClick r:id="" action="ppaction://media"/>
            <a:extLst>
              <a:ext uri="{FF2B5EF4-FFF2-40B4-BE49-F238E27FC236}">
                <a16:creationId xmlns:a16="http://schemas.microsoft.com/office/drawing/2014/main" id="{2D7CFB91-A17A-F5E9-BDC9-11144706B689}"/>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241136807"/>
      </p:ext>
    </p:extLst>
  </p:cSld>
  <p:clrMapOvr>
    <a:masterClrMapping/>
  </p:clrMapOvr>
  <mc:AlternateContent xmlns:mc="http://schemas.openxmlformats.org/markup-compatibility/2006" xmlns:p14="http://schemas.microsoft.com/office/powerpoint/2010/main">
    <mc:Choice Requires="p14">
      <p:transition spd="med" p14:dur="700" advTm="35621">
        <p:fade/>
      </p:transition>
    </mc:Choice>
    <mc:Fallback xmlns="">
      <p:transition spd="med" advTm="356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4D5BD-EA59-3110-E107-34F6D4A81B32}"/>
            </a:ext>
          </a:extLst>
        </p:cNvPr>
        <p:cNvGrpSpPr/>
        <p:nvPr/>
      </p:nvGrpSpPr>
      <p:grpSpPr>
        <a:xfrm>
          <a:off x="0" y="0"/>
          <a:ext cx="0" cy="0"/>
          <a:chOff x="0" y="0"/>
          <a:chExt cx="0" cy="0"/>
        </a:xfrm>
      </p:grpSpPr>
      <p:sp>
        <p:nvSpPr>
          <p:cNvPr id="5" name="Date">
            <a:extLst>
              <a:ext uri="{FF2B5EF4-FFF2-40B4-BE49-F238E27FC236}">
                <a16:creationId xmlns:a16="http://schemas.microsoft.com/office/drawing/2014/main" id="{2126896B-BFA6-BD8D-A983-903D589B95A9}"/>
              </a:ext>
            </a:extLst>
          </p:cNvPr>
          <p:cNvSpPr>
            <a:spLocks noGrp="1"/>
          </p:cNvSpPr>
          <p:nvPr>
            <p:ph type="dt" sz="half" idx="2"/>
          </p:nvPr>
        </p:nvSpPr>
        <p:spPr/>
        <p:txBody>
          <a:bodyPr/>
          <a:lstStyle/>
          <a:p>
            <a:fld id="{E0C8DACD-4E35-4E4C-AC75-C3DE50F04E7E}" type="datetime1">
              <a:rPr lang="en-US" smtClean="0"/>
              <a:pPr/>
              <a:t>11/22/2024</a:t>
            </a:fld>
            <a:endParaRPr lang="en-US"/>
          </a:p>
        </p:txBody>
      </p:sp>
      <p:sp>
        <p:nvSpPr>
          <p:cNvPr id="6" name="Slide Number">
            <a:extLst>
              <a:ext uri="{FF2B5EF4-FFF2-40B4-BE49-F238E27FC236}">
                <a16:creationId xmlns:a16="http://schemas.microsoft.com/office/drawing/2014/main" id="{F486E92F-6673-BA8D-1159-E263716E4792}"/>
              </a:ext>
            </a:extLst>
          </p:cNvPr>
          <p:cNvSpPr>
            <a:spLocks noGrp="1"/>
          </p:cNvSpPr>
          <p:nvPr>
            <p:ph type="sldNum" sz="quarter" idx="4"/>
          </p:nvPr>
        </p:nvSpPr>
        <p:spPr/>
        <p:txBody>
          <a:bodyPr/>
          <a:lstStyle/>
          <a:p>
            <a:fld id="{8A7A6979-0714-4377-B894-6BE4C2D6E202}" type="slidenum">
              <a:rPr lang="en-US" smtClean="0"/>
              <a:pPr/>
              <a:t>6</a:t>
            </a:fld>
            <a:endParaRPr lang="en-US"/>
          </a:p>
        </p:txBody>
      </p:sp>
      <p:sp>
        <p:nvSpPr>
          <p:cNvPr id="7" name="Title">
            <a:extLst>
              <a:ext uri="{FF2B5EF4-FFF2-40B4-BE49-F238E27FC236}">
                <a16:creationId xmlns:a16="http://schemas.microsoft.com/office/drawing/2014/main" id="{383945E6-6A76-077F-260B-19B8EFDD53E6}"/>
              </a:ext>
            </a:extLst>
          </p:cNvPr>
          <p:cNvSpPr>
            <a:spLocks noGrp="1"/>
          </p:cNvSpPr>
          <p:nvPr>
            <p:ph type="ctrTitle"/>
          </p:nvPr>
        </p:nvSpPr>
        <p:spPr>
          <a:xfrm>
            <a:off x="1043553" y="429026"/>
            <a:ext cx="9234309" cy="512448"/>
          </a:xfrm>
        </p:spPr>
        <p:txBody>
          <a:bodyPr/>
          <a:lstStyle/>
          <a:p>
            <a:r>
              <a:rPr lang="en-US"/>
              <a:t>Test Plan</a:t>
            </a:r>
          </a:p>
        </p:txBody>
      </p:sp>
      <p:pic>
        <p:nvPicPr>
          <p:cNvPr id="4" name="Picture 3">
            <a:extLst>
              <a:ext uri="{FF2B5EF4-FFF2-40B4-BE49-F238E27FC236}">
                <a16:creationId xmlns:a16="http://schemas.microsoft.com/office/drawing/2014/main" id="{CF9A17B3-B6ED-3C81-3204-65B123AE6106}"/>
              </a:ext>
            </a:extLst>
          </p:cNvPr>
          <p:cNvPicPr>
            <a:picLocks noChangeAspect="1"/>
          </p:cNvPicPr>
          <p:nvPr/>
        </p:nvPicPr>
        <p:blipFill>
          <a:blip r:embed="rId5"/>
          <a:stretch>
            <a:fillRect/>
          </a:stretch>
        </p:blipFill>
        <p:spPr>
          <a:xfrm>
            <a:off x="514787" y="1128801"/>
            <a:ext cx="6466981" cy="2143849"/>
          </a:xfrm>
          <a:prstGeom prst="rect">
            <a:avLst/>
          </a:prstGeom>
        </p:spPr>
      </p:pic>
      <p:pic>
        <p:nvPicPr>
          <p:cNvPr id="9" name="Picture 8">
            <a:extLst>
              <a:ext uri="{FF2B5EF4-FFF2-40B4-BE49-F238E27FC236}">
                <a16:creationId xmlns:a16="http://schemas.microsoft.com/office/drawing/2014/main" id="{6B45CCAA-4C8A-3C94-DED4-3DD6AE4C9621}"/>
              </a:ext>
            </a:extLst>
          </p:cNvPr>
          <p:cNvPicPr>
            <a:picLocks noChangeAspect="1"/>
          </p:cNvPicPr>
          <p:nvPr/>
        </p:nvPicPr>
        <p:blipFill>
          <a:blip r:embed="rId6"/>
          <a:stretch>
            <a:fillRect/>
          </a:stretch>
        </p:blipFill>
        <p:spPr>
          <a:xfrm>
            <a:off x="514787" y="3272650"/>
            <a:ext cx="6954220" cy="2577934"/>
          </a:xfrm>
          <a:prstGeom prst="rect">
            <a:avLst/>
          </a:prstGeom>
        </p:spPr>
      </p:pic>
      <p:pic>
        <p:nvPicPr>
          <p:cNvPr id="14" name="Audio 13">
            <a:hlinkClick r:id="" action="ppaction://media"/>
            <a:extLst>
              <a:ext uri="{FF2B5EF4-FFF2-40B4-BE49-F238E27FC236}">
                <a16:creationId xmlns:a16="http://schemas.microsoft.com/office/drawing/2014/main" id="{3B0BC93D-F360-BF7E-79DD-E55D6F7DFDCA}"/>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37044062"/>
      </p:ext>
    </p:extLst>
  </p:cSld>
  <p:clrMapOvr>
    <a:masterClrMapping/>
  </p:clrMapOvr>
  <mc:AlternateContent xmlns:mc="http://schemas.openxmlformats.org/markup-compatibility/2006" xmlns:p14="http://schemas.microsoft.com/office/powerpoint/2010/main">
    <mc:Choice Requires="p14">
      <p:transition spd="med" p14:dur="700" advTm="18214">
        <p:fade/>
      </p:transition>
    </mc:Choice>
    <mc:Fallback xmlns="">
      <p:transition spd="med" advTm="182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24D81-E417-1825-6F2B-432A199DA139}"/>
            </a:ext>
          </a:extLst>
        </p:cNvPr>
        <p:cNvGrpSpPr/>
        <p:nvPr/>
      </p:nvGrpSpPr>
      <p:grpSpPr>
        <a:xfrm>
          <a:off x="0" y="0"/>
          <a:ext cx="0" cy="0"/>
          <a:chOff x="0" y="0"/>
          <a:chExt cx="0" cy="0"/>
        </a:xfrm>
      </p:grpSpPr>
      <p:sp>
        <p:nvSpPr>
          <p:cNvPr id="5" name="Date">
            <a:extLst>
              <a:ext uri="{FF2B5EF4-FFF2-40B4-BE49-F238E27FC236}">
                <a16:creationId xmlns:a16="http://schemas.microsoft.com/office/drawing/2014/main" id="{5FB1E851-0CA6-612D-52AA-C37F1B1B6DB6}"/>
              </a:ext>
            </a:extLst>
          </p:cNvPr>
          <p:cNvSpPr>
            <a:spLocks noGrp="1"/>
          </p:cNvSpPr>
          <p:nvPr>
            <p:ph type="dt" sz="half" idx="2"/>
          </p:nvPr>
        </p:nvSpPr>
        <p:spPr/>
        <p:txBody>
          <a:bodyPr/>
          <a:lstStyle/>
          <a:p>
            <a:fld id="{E0C8DACD-4E35-4E4C-AC75-C3DE50F04E7E}" type="datetime1">
              <a:rPr lang="en-US" smtClean="0"/>
              <a:pPr/>
              <a:t>11/22/2024</a:t>
            </a:fld>
            <a:endParaRPr lang="en-US"/>
          </a:p>
        </p:txBody>
      </p:sp>
      <p:sp>
        <p:nvSpPr>
          <p:cNvPr id="6" name="Slide Number">
            <a:extLst>
              <a:ext uri="{FF2B5EF4-FFF2-40B4-BE49-F238E27FC236}">
                <a16:creationId xmlns:a16="http://schemas.microsoft.com/office/drawing/2014/main" id="{84950AC1-E1CC-A8CC-8DEB-AFAAF76388AE}"/>
              </a:ext>
            </a:extLst>
          </p:cNvPr>
          <p:cNvSpPr>
            <a:spLocks noGrp="1"/>
          </p:cNvSpPr>
          <p:nvPr>
            <p:ph type="sldNum" sz="quarter" idx="4"/>
          </p:nvPr>
        </p:nvSpPr>
        <p:spPr/>
        <p:txBody>
          <a:bodyPr/>
          <a:lstStyle/>
          <a:p>
            <a:fld id="{8A7A6979-0714-4377-B894-6BE4C2D6E202}" type="slidenum">
              <a:rPr lang="en-US" smtClean="0"/>
              <a:pPr/>
              <a:t>7</a:t>
            </a:fld>
            <a:endParaRPr lang="en-US"/>
          </a:p>
        </p:txBody>
      </p:sp>
      <p:sp>
        <p:nvSpPr>
          <p:cNvPr id="7" name="Title">
            <a:extLst>
              <a:ext uri="{FF2B5EF4-FFF2-40B4-BE49-F238E27FC236}">
                <a16:creationId xmlns:a16="http://schemas.microsoft.com/office/drawing/2014/main" id="{883177EA-182A-4239-89EA-F848677D982F}"/>
              </a:ext>
            </a:extLst>
          </p:cNvPr>
          <p:cNvSpPr>
            <a:spLocks noGrp="1"/>
          </p:cNvSpPr>
          <p:nvPr>
            <p:ph type="ctrTitle"/>
          </p:nvPr>
        </p:nvSpPr>
        <p:spPr>
          <a:xfrm>
            <a:off x="1043553" y="429026"/>
            <a:ext cx="9234309" cy="512448"/>
          </a:xfrm>
        </p:spPr>
        <p:txBody>
          <a:bodyPr/>
          <a:lstStyle/>
          <a:p>
            <a:r>
              <a:rPr lang="en-US"/>
              <a:t>Test Plan</a:t>
            </a:r>
          </a:p>
        </p:txBody>
      </p:sp>
      <p:pic>
        <p:nvPicPr>
          <p:cNvPr id="3" name="Picture 2">
            <a:extLst>
              <a:ext uri="{FF2B5EF4-FFF2-40B4-BE49-F238E27FC236}">
                <a16:creationId xmlns:a16="http://schemas.microsoft.com/office/drawing/2014/main" id="{1D066087-0C5F-CC3F-9DF8-4D0D7005F5A3}"/>
              </a:ext>
            </a:extLst>
          </p:cNvPr>
          <p:cNvPicPr>
            <a:picLocks noChangeAspect="1"/>
          </p:cNvPicPr>
          <p:nvPr/>
        </p:nvPicPr>
        <p:blipFill>
          <a:blip r:embed="rId5"/>
          <a:stretch>
            <a:fillRect/>
          </a:stretch>
        </p:blipFill>
        <p:spPr>
          <a:xfrm>
            <a:off x="791334" y="1274368"/>
            <a:ext cx="5020376" cy="2276793"/>
          </a:xfrm>
          <a:prstGeom prst="rect">
            <a:avLst/>
          </a:prstGeom>
        </p:spPr>
      </p:pic>
      <p:graphicFrame>
        <p:nvGraphicFramePr>
          <p:cNvPr id="10" name="Table 9">
            <a:extLst>
              <a:ext uri="{FF2B5EF4-FFF2-40B4-BE49-F238E27FC236}">
                <a16:creationId xmlns:a16="http://schemas.microsoft.com/office/drawing/2014/main" id="{1EEAF017-FC3B-F691-9B37-B1E7C9795353}"/>
              </a:ext>
            </a:extLst>
          </p:cNvPr>
          <p:cNvGraphicFramePr>
            <a:graphicFrameLocks noGrp="1"/>
          </p:cNvGraphicFramePr>
          <p:nvPr>
            <p:extLst>
              <p:ext uri="{D42A27DB-BD31-4B8C-83A1-F6EECF244321}">
                <p14:modId xmlns:p14="http://schemas.microsoft.com/office/powerpoint/2010/main" val="3791021296"/>
              </p:ext>
            </p:extLst>
          </p:nvPr>
        </p:nvGraphicFramePr>
        <p:xfrm>
          <a:off x="1788487" y="3850101"/>
          <a:ext cx="8615025" cy="2032470"/>
        </p:xfrm>
        <a:graphic>
          <a:graphicData uri="http://schemas.openxmlformats.org/drawingml/2006/table">
            <a:tbl>
              <a:tblPr firstRow="1" firstCol="1" bandRow="1">
                <a:tableStyleId>{5C22544A-7EE6-4342-B048-85BDC9FD1C3A}</a:tableStyleId>
              </a:tblPr>
              <a:tblGrid>
                <a:gridCol w="2878382">
                  <a:extLst>
                    <a:ext uri="{9D8B030D-6E8A-4147-A177-3AD203B41FA5}">
                      <a16:colId xmlns:a16="http://schemas.microsoft.com/office/drawing/2014/main" val="318707345"/>
                    </a:ext>
                  </a:extLst>
                </a:gridCol>
                <a:gridCol w="2880299">
                  <a:extLst>
                    <a:ext uri="{9D8B030D-6E8A-4147-A177-3AD203B41FA5}">
                      <a16:colId xmlns:a16="http://schemas.microsoft.com/office/drawing/2014/main" val="2947828949"/>
                    </a:ext>
                  </a:extLst>
                </a:gridCol>
                <a:gridCol w="2856344">
                  <a:extLst>
                    <a:ext uri="{9D8B030D-6E8A-4147-A177-3AD203B41FA5}">
                      <a16:colId xmlns:a16="http://schemas.microsoft.com/office/drawing/2014/main" val="918953207"/>
                    </a:ext>
                  </a:extLst>
                </a:gridCol>
              </a:tblGrid>
              <a:tr h="406494">
                <a:tc>
                  <a:txBody>
                    <a:bodyPr/>
                    <a:lstStyle/>
                    <a:p>
                      <a:pPr marL="0" marR="0" indent="0" algn="just">
                        <a:spcBef>
                          <a:spcPts val="300"/>
                        </a:spcBef>
                        <a:spcAft>
                          <a:spcPts val="300"/>
                        </a:spcAft>
                      </a:pPr>
                      <a:r>
                        <a:rPr lang="en-US" sz="1200">
                          <a:effectLst/>
                        </a:rPr>
                        <a:t>Golf Club</a:t>
                      </a:r>
                      <a:endParaRPr lang="en-US" sz="1200">
                        <a:effectLst/>
                        <a:latin typeface="Times New Roman" panose="02020603050405020304" pitchFamily="18" charset="0"/>
                        <a:ea typeface="SimSun" panose="02010600030101010101" pitchFamily="2" charset="-122"/>
                      </a:endParaRPr>
                    </a:p>
                  </a:txBody>
                  <a:tcPr marL="68580" marR="68580" marT="0" marB="0"/>
                </a:tc>
                <a:tc>
                  <a:txBody>
                    <a:bodyPr/>
                    <a:lstStyle/>
                    <a:p>
                      <a:pPr marL="0" marR="0" indent="0" algn="just">
                        <a:spcBef>
                          <a:spcPts val="300"/>
                        </a:spcBef>
                        <a:spcAft>
                          <a:spcPts val="300"/>
                        </a:spcAft>
                      </a:pPr>
                      <a:r>
                        <a:rPr lang="en-US" sz="1200">
                          <a:effectLst/>
                        </a:rPr>
                        <a:t>Callaway XR 16</a:t>
                      </a:r>
                      <a:endParaRPr lang="en-US" sz="1200">
                        <a:effectLst/>
                        <a:latin typeface="Times New Roman" panose="02020603050405020304" pitchFamily="18" charset="0"/>
                        <a:ea typeface="SimSun" panose="02010600030101010101" pitchFamily="2" charset="-122"/>
                      </a:endParaRPr>
                    </a:p>
                  </a:txBody>
                  <a:tcPr marL="68580" marR="68580" marT="0" marB="0"/>
                </a:tc>
                <a:tc>
                  <a:txBody>
                    <a:bodyPr/>
                    <a:lstStyle/>
                    <a:p>
                      <a:pPr marL="0" marR="0" indent="0" algn="just">
                        <a:spcBef>
                          <a:spcPts val="300"/>
                        </a:spcBef>
                        <a:spcAft>
                          <a:spcPts val="300"/>
                        </a:spcAft>
                      </a:pPr>
                      <a:r>
                        <a:rPr lang="en-US" sz="1200">
                          <a:effectLst/>
                        </a:rPr>
                        <a:t>Tour Jr.</a:t>
                      </a:r>
                      <a:endParaRPr lang="en-US" sz="1200">
                        <a:effectLst/>
                        <a:latin typeface="Times New Roman" panose="02020603050405020304" pitchFamily="18" charset="0"/>
                        <a:ea typeface="SimSun" panose="02010600030101010101" pitchFamily="2" charset="-122"/>
                      </a:endParaRPr>
                    </a:p>
                  </a:txBody>
                  <a:tcPr marL="68580" marR="68580" marT="0" marB="0"/>
                </a:tc>
                <a:extLst>
                  <a:ext uri="{0D108BD9-81ED-4DB2-BD59-A6C34878D82A}">
                    <a16:rowId xmlns:a16="http://schemas.microsoft.com/office/drawing/2014/main" val="1156828435"/>
                  </a:ext>
                </a:extLst>
              </a:tr>
              <a:tr h="406494">
                <a:tc>
                  <a:txBody>
                    <a:bodyPr/>
                    <a:lstStyle/>
                    <a:p>
                      <a:pPr marL="0" marR="0" indent="0" algn="just">
                        <a:spcBef>
                          <a:spcPts val="300"/>
                        </a:spcBef>
                        <a:spcAft>
                          <a:spcPts val="300"/>
                        </a:spcAft>
                      </a:pPr>
                      <a:r>
                        <a:rPr lang="en-US" sz="1200">
                          <a:effectLst/>
                        </a:rPr>
                        <a:t>Wind Speed Range (Hz)</a:t>
                      </a:r>
                      <a:endParaRPr lang="en-US" sz="1200">
                        <a:effectLst/>
                        <a:latin typeface="Times New Roman" panose="02020603050405020304" pitchFamily="18" charset="0"/>
                        <a:ea typeface="SimSun" panose="02010600030101010101" pitchFamily="2" charset="-122"/>
                      </a:endParaRPr>
                    </a:p>
                  </a:txBody>
                  <a:tcPr marL="68580" marR="68580" marT="0" marB="0"/>
                </a:tc>
                <a:tc>
                  <a:txBody>
                    <a:bodyPr/>
                    <a:lstStyle/>
                    <a:p>
                      <a:pPr marL="0" marR="0" indent="0" algn="just">
                        <a:spcBef>
                          <a:spcPts val="300"/>
                        </a:spcBef>
                        <a:spcAft>
                          <a:spcPts val="300"/>
                        </a:spcAft>
                      </a:pPr>
                      <a:r>
                        <a:rPr lang="en-US" sz="1200">
                          <a:effectLst/>
                        </a:rPr>
                        <a:t>30 – 60 </a:t>
                      </a:r>
                      <a:endParaRPr lang="en-US" sz="1200">
                        <a:effectLst/>
                        <a:latin typeface="Times New Roman" panose="02020603050405020304" pitchFamily="18" charset="0"/>
                        <a:ea typeface="SimSun" panose="02010600030101010101" pitchFamily="2" charset="-122"/>
                      </a:endParaRPr>
                    </a:p>
                  </a:txBody>
                  <a:tcPr marL="68580" marR="68580" marT="0" marB="0"/>
                </a:tc>
                <a:tc>
                  <a:txBody>
                    <a:bodyPr/>
                    <a:lstStyle/>
                    <a:p>
                      <a:pPr marL="0" marR="0" indent="0" algn="just">
                        <a:spcBef>
                          <a:spcPts val="300"/>
                        </a:spcBef>
                        <a:spcAft>
                          <a:spcPts val="300"/>
                        </a:spcAft>
                      </a:pPr>
                      <a:r>
                        <a:rPr lang="en-US" sz="1200">
                          <a:effectLst/>
                        </a:rPr>
                        <a:t>30 – 60 </a:t>
                      </a:r>
                      <a:endParaRPr lang="en-US" sz="1200">
                        <a:effectLst/>
                        <a:latin typeface="Times New Roman" panose="02020603050405020304" pitchFamily="18" charset="0"/>
                        <a:ea typeface="SimSun" panose="02010600030101010101" pitchFamily="2" charset="-122"/>
                      </a:endParaRPr>
                    </a:p>
                  </a:txBody>
                  <a:tcPr marL="68580" marR="68580" marT="0" marB="0"/>
                </a:tc>
                <a:extLst>
                  <a:ext uri="{0D108BD9-81ED-4DB2-BD59-A6C34878D82A}">
                    <a16:rowId xmlns:a16="http://schemas.microsoft.com/office/drawing/2014/main" val="3911863528"/>
                  </a:ext>
                </a:extLst>
              </a:tr>
              <a:tr h="406494">
                <a:tc>
                  <a:txBody>
                    <a:bodyPr/>
                    <a:lstStyle/>
                    <a:p>
                      <a:pPr marL="0" marR="0" indent="0" algn="just">
                        <a:spcBef>
                          <a:spcPts val="300"/>
                        </a:spcBef>
                        <a:spcAft>
                          <a:spcPts val="300"/>
                        </a:spcAft>
                      </a:pPr>
                      <a:r>
                        <a:rPr lang="en-US" sz="1200">
                          <a:effectLst/>
                        </a:rPr>
                        <a:t>Reynolds Number Range</a:t>
                      </a:r>
                      <a:endParaRPr lang="en-US" sz="1200">
                        <a:effectLst/>
                        <a:latin typeface="Times New Roman" panose="02020603050405020304" pitchFamily="18" charset="0"/>
                        <a:ea typeface="SimSun" panose="02010600030101010101" pitchFamily="2" charset="-122"/>
                      </a:endParaRPr>
                    </a:p>
                  </a:txBody>
                  <a:tcPr marL="68580" marR="68580" marT="0" marB="0"/>
                </a:tc>
                <a:tc>
                  <a:txBody>
                    <a:bodyPr/>
                    <a:lstStyle/>
                    <a:p>
                      <a:pPr marL="0" marR="0" indent="0" algn="just">
                        <a:spcBef>
                          <a:spcPts val="300"/>
                        </a:spcBef>
                        <a:spcAft>
                          <a:spcPts val="300"/>
                        </a:spcAft>
                      </a:pPr>
                      <a:r>
                        <a:rPr lang="en-US" sz="1200">
                          <a:effectLst/>
                        </a:rPr>
                        <a:t>1.00 x 10</a:t>
                      </a:r>
                      <a:r>
                        <a:rPr lang="en-US" sz="1200" baseline="30000">
                          <a:effectLst/>
                        </a:rPr>
                        <a:t>5</a:t>
                      </a:r>
                      <a:r>
                        <a:rPr lang="en-US" sz="1200">
                          <a:effectLst/>
                        </a:rPr>
                        <a:t> – 2.118 x 10</a:t>
                      </a:r>
                      <a:r>
                        <a:rPr lang="en-US" sz="1200" baseline="30000">
                          <a:effectLst/>
                        </a:rPr>
                        <a:t>5</a:t>
                      </a:r>
                      <a:endParaRPr lang="en-US" sz="1200">
                        <a:effectLst/>
                        <a:latin typeface="Times New Roman" panose="02020603050405020304" pitchFamily="18" charset="0"/>
                        <a:ea typeface="SimSun" panose="02010600030101010101" pitchFamily="2" charset="-122"/>
                      </a:endParaRPr>
                    </a:p>
                  </a:txBody>
                  <a:tcPr marL="68580" marR="68580" marT="0" marB="0"/>
                </a:tc>
                <a:tc>
                  <a:txBody>
                    <a:bodyPr/>
                    <a:lstStyle/>
                    <a:p>
                      <a:pPr marL="0" marR="0" indent="0" algn="just">
                        <a:spcBef>
                          <a:spcPts val="300"/>
                        </a:spcBef>
                        <a:spcAft>
                          <a:spcPts val="300"/>
                        </a:spcAft>
                      </a:pPr>
                      <a:r>
                        <a:rPr lang="en-US" sz="1200">
                          <a:effectLst/>
                        </a:rPr>
                        <a:t>9.884 x 10</a:t>
                      </a:r>
                      <a:r>
                        <a:rPr lang="en-US" sz="1200" baseline="30000">
                          <a:effectLst/>
                        </a:rPr>
                        <a:t>4</a:t>
                      </a:r>
                      <a:r>
                        <a:rPr lang="en-US" sz="1200">
                          <a:effectLst/>
                        </a:rPr>
                        <a:t> – 2.093 x 10</a:t>
                      </a:r>
                      <a:r>
                        <a:rPr lang="en-US" sz="1200" baseline="30000">
                          <a:effectLst/>
                        </a:rPr>
                        <a:t>5</a:t>
                      </a:r>
                      <a:endParaRPr lang="en-US" sz="1200">
                        <a:effectLst/>
                        <a:latin typeface="Times New Roman" panose="02020603050405020304" pitchFamily="18" charset="0"/>
                        <a:ea typeface="SimSun" panose="02010600030101010101" pitchFamily="2" charset="-122"/>
                      </a:endParaRPr>
                    </a:p>
                  </a:txBody>
                  <a:tcPr marL="68580" marR="68580" marT="0" marB="0"/>
                </a:tc>
                <a:extLst>
                  <a:ext uri="{0D108BD9-81ED-4DB2-BD59-A6C34878D82A}">
                    <a16:rowId xmlns:a16="http://schemas.microsoft.com/office/drawing/2014/main" val="1679094409"/>
                  </a:ext>
                </a:extLst>
              </a:tr>
              <a:tr h="406494">
                <a:tc>
                  <a:txBody>
                    <a:bodyPr/>
                    <a:lstStyle/>
                    <a:p>
                      <a:pPr marL="0" marR="0" indent="0" algn="just">
                        <a:spcBef>
                          <a:spcPts val="300"/>
                        </a:spcBef>
                        <a:spcAft>
                          <a:spcPts val="300"/>
                        </a:spcAft>
                      </a:pPr>
                      <a:r>
                        <a:rPr lang="en-US" sz="1200">
                          <a:effectLst/>
                        </a:rPr>
                        <a:t>Drag Area (m</a:t>
                      </a:r>
                      <a:r>
                        <a:rPr lang="en-US" sz="1200" baseline="30000">
                          <a:effectLst/>
                        </a:rPr>
                        <a:t>2</a:t>
                      </a:r>
                      <a:r>
                        <a:rPr lang="en-US" sz="1200">
                          <a:effectLst/>
                        </a:rPr>
                        <a:t>)</a:t>
                      </a:r>
                      <a:endParaRPr lang="en-US" sz="1200">
                        <a:effectLst/>
                        <a:latin typeface="Times New Roman" panose="02020603050405020304" pitchFamily="18" charset="0"/>
                        <a:ea typeface="SimSun" panose="02010600030101010101" pitchFamily="2" charset="-122"/>
                      </a:endParaRPr>
                    </a:p>
                  </a:txBody>
                  <a:tcPr marL="68580" marR="68580" marT="0" marB="0"/>
                </a:tc>
                <a:tc>
                  <a:txBody>
                    <a:bodyPr/>
                    <a:lstStyle/>
                    <a:p>
                      <a:pPr marL="0" marR="0" indent="0" algn="just">
                        <a:spcBef>
                          <a:spcPts val="300"/>
                        </a:spcBef>
                        <a:spcAft>
                          <a:spcPts val="300"/>
                        </a:spcAft>
                      </a:pPr>
                      <a:r>
                        <a:rPr lang="en-US" sz="1200">
                          <a:effectLst/>
                        </a:rPr>
                        <a:t>0.0054</a:t>
                      </a:r>
                      <a:endParaRPr lang="en-US" sz="1200">
                        <a:effectLst/>
                        <a:latin typeface="Times New Roman" panose="02020603050405020304" pitchFamily="18" charset="0"/>
                        <a:ea typeface="SimSun" panose="02010600030101010101" pitchFamily="2" charset="-122"/>
                      </a:endParaRPr>
                    </a:p>
                  </a:txBody>
                  <a:tcPr marL="68580" marR="68580" marT="0" marB="0"/>
                </a:tc>
                <a:tc>
                  <a:txBody>
                    <a:bodyPr/>
                    <a:lstStyle/>
                    <a:p>
                      <a:pPr marL="0" marR="0" indent="0" algn="just">
                        <a:spcBef>
                          <a:spcPts val="300"/>
                        </a:spcBef>
                        <a:spcAft>
                          <a:spcPts val="300"/>
                        </a:spcAft>
                      </a:pPr>
                      <a:r>
                        <a:rPr lang="en-US" sz="1200">
                          <a:effectLst/>
                        </a:rPr>
                        <a:t>0.0053</a:t>
                      </a:r>
                      <a:endParaRPr lang="en-US" sz="1200">
                        <a:effectLst/>
                        <a:latin typeface="Times New Roman" panose="02020603050405020304" pitchFamily="18" charset="0"/>
                        <a:ea typeface="SimSun" panose="02010600030101010101" pitchFamily="2" charset="-122"/>
                      </a:endParaRPr>
                    </a:p>
                  </a:txBody>
                  <a:tcPr marL="68580" marR="68580" marT="0" marB="0"/>
                </a:tc>
                <a:extLst>
                  <a:ext uri="{0D108BD9-81ED-4DB2-BD59-A6C34878D82A}">
                    <a16:rowId xmlns:a16="http://schemas.microsoft.com/office/drawing/2014/main" val="2593160510"/>
                  </a:ext>
                </a:extLst>
              </a:tr>
              <a:tr h="406494">
                <a:tc>
                  <a:txBody>
                    <a:bodyPr/>
                    <a:lstStyle/>
                    <a:p>
                      <a:pPr marL="0" marR="0" indent="0" algn="just">
                        <a:spcBef>
                          <a:spcPts val="300"/>
                        </a:spcBef>
                        <a:spcAft>
                          <a:spcPts val="300"/>
                        </a:spcAft>
                      </a:pPr>
                      <a:r>
                        <a:rPr lang="en-US" sz="1200">
                          <a:effectLst/>
                        </a:rPr>
                        <a:t>Lift Area (m</a:t>
                      </a:r>
                      <a:r>
                        <a:rPr lang="en-US" sz="1200" baseline="30000">
                          <a:effectLst/>
                        </a:rPr>
                        <a:t>2</a:t>
                      </a:r>
                      <a:r>
                        <a:rPr lang="en-US" sz="1200">
                          <a:effectLst/>
                        </a:rPr>
                        <a:t>)</a:t>
                      </a:r>
                      <a:endParaRPr lang="en-US" sz="1200">
                        <a:effectLst/>
                        <a:latin typeface="Times New Roman" panose="02020603050405020304" pitchFamily="18" charset="0"/>
                        <a:ea typeface="SimSun" panose="02010600030101010101" pitchFamily="2" charset="-122"/>
                      </a:endParaRPr>
                    </a:p>
                  </a:txBody>
                  <a:tcPr marL="68580" marR="68580" marT="0" marB="0"/>
                </a:tc>
                <a:tc>
                  <a:txBody>
                    <a:bodyPr/>
                    <a:lstStyle/>
                    <a:p>
                      <a:pPr marL="0" marR="0" indent="0" algn="just">
                        <a:spcBef>
                          <a:spcPts val="300"/>
                        </a:spcBef>
                        <a:spcAft>
                          <a:spcPts val="300"/>
                        </a:spcAft>
                      </a:pPr>
                      <a:r>
                        <a:rPr lang="en-US" sz="1200">
                          <a:effectLst/>
                        </a:rPr>
                        <a:t>0.014</a:t>
                      </a:r>
                      <a:endParaRPr lang="en-US" sz="1200">
                        <a:effectLst/>
                        <a:latin typeface="Times New Roman" panose="02020603050405020304" pitchFamily="18" charset="0"/>
                        <a:ea typeface="SimSun" panose="02010600030101010101" pitchFamily="2" charset="-122"/>
                      </a:endParaRPr>
                    </a:p>
                  </a:txBody>
                  <a:tcPr marL="68580" marR="68580" marT="0" marB="0"/>
                </a:tc>
                <a:tc>
                  <a:txBody>
                    <a:bodyPr/>
                    <a:lstStyle/>
                    <a:p>
                      <a:pPr marL="0" marR="0" indent="0" algn="just">
                        <a:spcBef>
                          <a:spcPts val="300"/>
                        </a:spcBef>
                        <a:spcAft>
                          <a:spcPts val="300"/>
                        </a:spcAft>
                      </a:pPr>
                      <a:r>
                        <a:rPr lang="en-US" sz="1200">
                          <a:effectLst/>
                        </a:rPr>
                        <a:t>0.0124</a:t>
                      </a:r>
                      <a:endParaRPr lang="en-US" sz="1200">
                        <a:effectLst/>
                        <a:latin typeface="Times New Roman" panose="02020603050405020304" pitchFamily="18" charset="0"/>
                        <a:ea typeface="SimSun" panose="02010600030101010101" pitchFamily="2" charset="-122"/>
                      </a:endParaRPr>
                    </a:p>
                  </a:txBody>
                  <a:tcPr marL="68580" marR="68580" marT="0" marB="0"/>
                </a:tc>
                <a:extLst>
                  <a:ext uri="{0D108BD9-81ED-4DB2-BD59-A6C34878D82A}">
                    <a16:rowId xmlns:a16="http://schemas.microsoft.com/office/drawing/2014/main" val="1114028616"/>
                  </a:ext>
                </a:extLst>
              </a:tr>
            </a:tbl>
          </a:graphicData>
        </a:graphic>
      </p:graphicFrame>
      <p:sp>
        <p:nvSpPr>
          <p:cNvPr id="11" name="Body Text">
            <a:extLst>
              <a:ext uri="{FF2B5EF4-FFF2-40B4-BE49-F238E27FC236}">
                <a16:creationId xmlns:a16="http://schemas.microsoft.com/office/drawing/2014/main" id="{C2DBAED3-3418-4037-61D2-D5153C1C2C0A}"/>
              </a:ext>
            </a:extLst>
          </p:cNvPr>
          <p:cNvSpPr txBox="1">
            <a:spLocks/>
          </p:cNvSpPr>
          <p:nvPr/>
        </p:nvSpPr>
        <p:spPr>
          <a:xfrm>
            <a:off x="3760838" y="3551161"/>
            <a:ext cx="4670323" cy="512448"/>
          </a:xfrm>
          <a:prstGeom prst="rect">
            <a:avLst/>
          </a:prstGeom>
        </p:spPr>
        <p:txBody>
          <a:bodyPr vert="horz" lIns="0" tIns="0" rIns="0" bIns="0" rtlCol="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kern="1200" normalizeH="0" baseline="0">
                <a:solidFill>
                  <a:schemeClr val="bg1"/>
                </a:solidFill>
                <a:latin typeface="Acumin Pro" panose="020B0504020202020204" pitchFamily="34" charset="77"/>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Wingdings" charset="2"/>
              <a:buNone/>
            </a:pPr>
            <a:r>
              <a:rPr lang="en-US" sz="1300">
                <a:latin typeface="Calibri-Bold"/>
              </a:rPr>
              <a:t>Table 3.3.1 Experimental Reynold Number Values.</a:t>
            </a:r>
          </a:p>
          <a:p>
            <a:pPr algn="ctr"/>
            <a:endParaRPr lang="en-US" sz="1300"/>
          </a:p>
        </p:txBody>
      </p:sp>
      <p:pic>
        <p:nvPicPr>
          <p:cNvPr id="14" name="Audio 13">
            <a:hlinkClick r:id="" action="ppaction://media"/>
            <a:extLst>
              <a:ext uri="{FF2B5EF4-FFF2-40B4-BE49-F238E27FC236}">
                <a16:creationId xmlns:a16="http://schemas.microsoft.com/office/drawing/2014/main" id="{C2179A7C-7BCD-7786-8EC4-B82AFB1BD1E7}"/>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82363061"/>
      </p:ext>
    </p:extLst>
  </p:cSld>
  <p:clrMapOvr>
    <a:masterClrMapping/>
  </p:clrMapOvr>
  <mc:AlternateContent xmlns:mc="http://schemas.openxmlformats.org/markup-compatibility/2006" xmlns:p14="http://schemas.microsoft.com/office/powerpoint/2010/main">
    <mc:Choice Requires="p14">
      <p:transition spd="med" p14:dur="700" advTm="24622">
        <p:fade/>
      </p:transition>
    </mc:Choice>
    <mc:Fallback xmlns="">
      <p:transition spd="med" advTm="2462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E9AB2-FC60-5885-F546-B3E5E8400CF1}"/>
            </a:ext>
          </a:extLst>
        </p:cNvPr>
        <p:cNvGrpSpPr/>
        <p:nvPr/>
      </p:nvGrpSpPr>
      <p:grpSpPr>
        <a:xfrm>
          <a:off x="0" y="0"/>
          <a:ext cx="0" cy="0"/>
          <a:chOff x="0" y="0"/>
          <a:chExt cx="0" cy="0"/>
        </a:xfrm>
      </p:grpSpPr>
      <p:sp>
        <p:nvSpPr>
          <p:cNvPr id="4" name="Body Text">
            <a:extLst>
              <a:ext uri="{FF2B5EF4-FFF2-40B4-BE49-F238E27FC236}">
                <a16:creationId xmlns:a16="http://schemas.microsoft.com/office/drawing/2014/main" id="{87324BE3-732E-0B41-A21A-430000A822CB}"/>
              </a:ext>
            </a:extLst>
          </p:cNvPr>
          <p:cNvSpPr>
            <a:spLocks noGrp="1"/>
          </p:cNvSpPr>
          <p:nvPr>
            <p:ph type="body" sz="quarter" idx="14"/>
          </p:nvPr>
        </p:nvSpPr>
        <p:spPr>
          <a:xfrm>
            <a:off x="440451" y="1012991"/>
            <a:ext cx="11467583" cy="4623495"/>
          </a:xfrm>
        </p:spPr>
        <p:txBody>
          <a:bodyPr vert="horz" lIns="0" tIns="0" rIns="0" bIns="0" rtlCol="0" anchor="t">
            <a:normAutofit/>
          </a:bodyPr>
          <a:lstStyle/>
          <a:p>
            <a:pPr>
              <a:buFont typeface="Wingdings"/>
              <a:buChar char="§"/>
            </a:pPr>
            <a:r>
              <a:rPr lang="en-US" sz="2000">
                <a:latin typeface="Acumin Pro"/>
              </a:rPr>
              <a:t>Mount Driver Head Holder onto the dynamometer</a:t>
            </a:r>
          </a:p>
          <a:p>
            <a:pPr>
              <a:buFont typeface="Wingdings"/>
              <a:buChar char="§"/>
            </a:pPr>
            <a:r>
              <a:rPr lang="en-US" sz="2000">
                <a:latin typeface="Acumin Pro"/>
              </a:rPr>
              <a:t>Recording drag and lift forces with no wind</a:t>
            </a:r>
          </a:p>
          <a:p>
            <a:pPr>
              <a:buFont typeface="Wingdings"/>
              <a:buChar char="§"/>
            </a:pPr>
            <a:r>
              <a:rPr lang="en-US" sz="2000">
                <a:latin typeface="Acumin Pro"/>
              </a:rPr>
              <a:t>Collect the values for wind speed ranging from 30 Hz (20.9 m/s) to 60 Hz (44.8 m/s) in 5 Hz increments. </a:t>
            </a:r>
          </a:p>
          <a:p>
            <a:pPr>
              <a:buFont typeface="Wingdings"/>
              <a:buChar char="§"/>
            </a:pPr>
            <a:r>
              <a:rPr lang="en-US" sz="2000">
                <a:latin typeface="Acumin Pro"/>
              </a:rPr>
              <a:t>Rotate the head holder 180 degrees and repeat measurements. </a:t>
            </a:r>
          </a:p>
          <a:p>
            <a:pPr>
              <a:buFont typeface="Wingdings"/>
              <a:buChar char="§"/>
            </a:pPr>
            <a:r>
              <a:rPr lang="en-US" sz="2000">
                <a:latin typeface="Acumin Pro"/>
              </a:rPr>
              <a:t>Perform for both the Callaway XR 16 Driver Head and the Tour Jr. Driver Head.</a:t>
            </a:r>
          </a:p>
          <a:p>
            <a:pPr>
              <a:buFont typeface="Wingdings"/>
              <a:buChar char="§"/>
            </a:pPr>
            <a:r>
              <a:rPr lang="en-US" sz="2000">
                <a:latin typeface="Acumin Pro"/>
              </a:rPr>
              <a:t>Calculation of aerodynamic forces and coefficients.</a:t>
            </a:r>
          </a:p>
          <a:p>
            <a:pPr>
              <a:buFont typeface="Wingdings"/>
              <a:buChar char="§"/>
            </a:pPr>
            <a:endParaRPr lang="en-US" sz="2000"/>
          </a:p>
        </p:txBody>
      </p:sp>
      <p:sp>
        <p:nvSpPr>
          <p:cNvPr id="5" name="Date">
            <a:extLst>
              <a:ext uri="{FF2B5EF4-FFF2-40B4-BE49-F238E27FC236}">
                <a16:creationId xmlns:a16="http://schemas.microsoft.com/office/drawing/2014/main" id="{ED1E2952-740C-DE37-6B1F-D7CE9D549EB4}"/>
              </a:ext>
            </a:extLst>
          </p:cNvPr>
          <p:cNvSpPr>
            <a:spLocks noGrp="1"/>
          </p:cNvSpPr>
          <p:nvPr>
            <p:ph type="dt" sz="half" idx="2"/>
          </p:nvPr>
        </p:nvSpPr>
        <p:spPr/>
        <p:txBody>
          <a:bodyPr/>
          <a:lstStyle/>
          <a:p>
            <a:fld id="{E0C8DACD-4E35-4E4C-AC75-C3DE50F04E7E}" type="datetime1">
              <a:rPr lang="en-US" smtClean="0"/>
              <a:pPr/>
              <a:t>11/22/2024</a:t>
            </a:fld>
            <a:endParaRPr lang="en-US"/>
          </a:p>
        </p:txBody>
      </p:sp>
      <p:sp>
        <p:nvSpPr>
          <p:cNvPr id="6" name="Slide Number">
            <a:extLst>
              <a:ext uri="{FF2B5EF4-FFF2-40B4-BE49-F238E27FC236}">
                <a16:creationId xmlns:a16="http://schemas.microsoft.com/office/drawing/2014/main" id="{FBE3EC5F-706B-E5F8-E476-815A6A2F0543}"/>
              </a:ext>
            </a:extLst>
          </p:cNvPr>
          <p:cNvSpPr>
            <a:spLocks noGrp="1"/>
          </p:cNvSpPr>
          <p:nvPr>
            <p:ph type="sldNum" sz="quarter" idx="4"/>
          </p:nvPr>
        </p:nvSpPr>
        <p:spPr/>
        <p:txBody>
          <a:bodyPr/>
          <a:lstStyle/>
          <a:p>
            <a:fld id="{8A7A6979-0714-4377-B894-6BE4C2D6E202}" type="slidenum">
              <a:rPr lang="en-US" smtClean="0"/>
              <a:pPr/>
              <a:t>8</a:t>
            </a:fld>
            <a:endParaRPr lang="en-US"/>
          </a:p>
        </p:txBody>
      </p:sp>
      <p:sp>
        <p:nvSpPr>
          <p:cNvPr id="7" name="Title">
            <a:extLst>
              <a:ext uri="{FF2B5EF4-FFF2-40B4-BE49-F238E27FC236}">
                <a16:creationId xmlns:a16="http://schemas.microsoft.com/office/drawing/2014/main" id="{1CC09389-25FA-34A6-FD78-2ADAF78413E5}"/>
              </a:ext>
            </a:extLst>
          </p:cNvPr>
          <p:cNvSpPr>
            <a:spLocks noGrp="1"/>
          </p:cNvSpPr>
          <p:nvPr>
            <p:ph type="ctrTitle"/>
          </p:nvPr>
        </p:nvSpPr>
        <p:spPr>
          <a:xfrm>
            <a:off x="1043553" y="429026"/>
            <a:ext cx="9234309" cy="512448"/>
          </a:xfrm>
        </p:spPr>
        <p:txBody>
          <a:bodyPr/>
          <a:lstStyle/>
          <a:p>
            <a:r>
              <a:rPr lang="en-US"/>
              <a:t>Test Plan</a:t>
            </a:r>
          </a:p>
        </p:txBody>
      </p:sp>
      <p:grpSp>
        <p:nvGrpSpPr>
          <p:cNvPr id="19" name="Group 18">
            <a:extLst>
              <a:ext uri="{FF2B5EF4-FFF2-40B4-BE49-F238E27FC236}">
                <a16:creationId xmlns:a16="http://schemas.microsoft.com/office/drawing/2014/main" id="{A01FF955-F72D-9585-F295-505A3E0421F8}"/>
              </a:ext>
            </a:extLst>
          </p:cNvPr>
          <p:cNvGrpSpPr/>
          <p:nvPr/>
        </p:nvGrpSpPr>
        <p:grpSpPr>
          <a:xfrm>
            <a:off x="6096000" y="3179306"/>
            <a:ext cx="5117483" cy="2275320"/>
            <a:chOff x="6096000" y="3179306"/>
            <a:chExt cx="5117483" cy="2275320"/>
          </a:xfrm>
        </p:grpSpPr>
        <p:pic>
          <p:nvPicPr>
            <p:cNvPr id="8" name="Picture 7" descr="A close-up of a device&#10;&#10;Description automatically generated">
              <a:extLst>
                <a:ext uri="{FF2B5EF4-FFF2-40B4-BE49-F238E27FC236}">
                  <a16:creationId xmlns:a16="http://schemas.microsoft.com/office/drawing/2014/main" id="{1EC1FCD9-D7E8-F61E-EAFC-D2A82CA1FE2D}"/>
                </a:ext>
              </a:extLst>
            </p:cNvPr>
            <p:cNvPicPr>
              <a:picLocks noChangeAspect="1"/>
            </p:cNvPicPr>
            <p:nvPr/>
          </p:nvPicPr>
          <p:blipFill>
            <a:blip r:embed="rId5"/>
            <a:srcRect l="26380" t="18100" r="23011" b="27993"/>
            <a:stretch/>
          </p:blipFill>
          <p:spPr>
            <a:xfrm rot="5400000">
              <a:off x="9173568" y="3414711"/>
              <a:ext cx="2268001" cy="1811829"/>
            </a:xfrm>
            <a:prstGeom prst="rect">
              <a:avLst/>
            </a:prstGeom>
          </p:spPr>
        </p:pic>
        <p:pic>
          <p:nvPicPr>
            <p:cNvPr id="12" name="Picture 11" descr="A close-up of a machine&#10;&#10;Description automatically generated">
              <a:extLst>
                <a:ext uri="{FF2B5EF4-FFF2-40B4-BE49-F238E27FC236}">
                  <a16:creationId xmlns:a16="http://schemas.microsoft.com/office/drawing/2014/main" id="{78D5ADAF-A4C2-E0A3-85D8-1E4C171BCC9C}"/>
                </a:ext>
              </a:extLst>
            </p:cNvPr>
            <p:cNvPicPr>
              <a:picLocks noChangeAspect="1"/>
            </p:cNvPicPr>
            <p:nvPr/>
          </p:nvPicPr>
          <p:blipFill>
            <a:blip r:embed="rId6"/>
            <a:srcRect l="28960" t="12724" r="33047" b="13680"/>
            <a:stretch/>
          </p:blipFill>
          <p:spPr>
            <a:xfrm rot="5400000">
              <a:off x="6611168" y="2664138"/>
              <a:ext cx="2275318" cy="3305654"/>
            </a:xfrm>
            <a:prstGeom prst="rect">
              <a:avLst/>
            </a:prstGeom>
          </p:spPr>
        </p:pic>
      </p:grpSp>
      <p:grpSp>
        <p:nvGrpSpPr>
          <p:cNvPr id="17" name="Group 16">
            <a:extLst>
              <a:ext uri="{FF2B5EF4-FFF2-40B4-BE49-F238E27FC236}">
                <a16:creationId xmlns:a16="http://schemas.microsoft.com/office/drawing/2014/main" id="{31D2FF02-FABC-0519-4117-DC86DC62D47C}"/>
              </a:ext>
            </a:extLst>
          </p:cNvPr>
          <p:cNvGrpSpPr/>
          <p:nvPr/>
        </p:nvGrpSpPr>
        <p:grpSpPr>
          <a:xfrm>
            <a:off x="717230" y="3180334"/>
            <a:ext cx="4638764" cy="2280584"/>
            <a:chOff x="717230" y="3391626"/>
            <a:chExt cx="4638764" cy="2280584"/>
          </a:xfrm>
        </p:grpSpPr>
        <p:pic>
          <p:nvPicPr>
            <p:cNvPr id="10" name="Picture 9" descr="A blue object in a glass case&#10;&#10;Description automatically generated">
              <a:extLst>
                <a:ext uri="{FF2B5EF4-FFF2-40B4-BE49-F238E27FC236}">
                  <a16:creationId xmlns:a16="http://schemas.microsoft.com/office/drawing/2014/main" id="{6652C71F-35A3-2CF6-F7C7-044CFBD2E26B}"/>
                </a:ext>
              </a:extLst>
            </p:cNvPr>
            <p:cNvPicPr>
              <a:picLocks noChangeAspect="1"/>
            </p:cNvPicPr>
            <p:nvPr/>
          </p:nvPicPr>
          <p:blipFill>
            <a:blip r:embed="rId7"/>
            <a:srcRect l="31018" t="15449" r="26882" b="14778"/>
            <a:stretch/>
          </p:blipFill>
          <p:spPr>
            <a:xfrm rot="5400000">
              <a:off x="993553" y="3115303"/>
              <a:ext cx="2274290" cy="2826935"/>
            </a:xfrm>
            <a:prstGeom prst="rect">
              <a:avLst/>
            </a:prstGeom>
          </p:spPr>
        </p:pic>
        <p:pic>
          <p:nvPicPr>
            <p:cNvPr id="14" name="Picture 13" descr="A glass case with a golf club&#10;&#10;Description automatically generated">
              <a:extLst>
                <a:ext uri="{FF2B5EF4-FFF2-40B4-BE49-F238E27FC236}">
                  <a16:creationId xmlns:a16="http://schemas.microsoft.com/office/drawing/2014/main" id="{190E258E-D5B2-080A-19FF-C49CFAF9EC52}"/>
                </a:ext>
              </a:extLst>
            </p:cNvPr>
            <p:cNvPicPr>
              <a:picLocks noChangeAspect="1"/>
            </p:cNvPicPr>
            <p:nvPr/>
          </p:nvPicPr>
          <p:blipFill>
            <a:blip r:embed="rId8"/>
            <a:srcRect l="24278" t="19764" r="24252" b="25565"/>
            <a:stretch/>
          </p:blipFill>
          <p:spPr>
            <a:xfrm rot="5400000">
              <a:off x="3312934" y="3629149"/>
              <a:ext cx="2274292" cy="1811829"/>
            </a:xfrm>
            <a:prstGeom prst="rect">
              <a:avLst/>
            </a:prstGeom>
          </p:spPr>
        </p:pic>
      </p:grpSp>
      <p:sp>
        <p:nvSpPr>
          <p:cNvPr id="15" name="Body Text">
            <a:extLst>
              <a:ext uri="{FF2B5EF4-FFF2-40B4-BE49-F238E27FC236}">
                <a16:creationId xmlns:a16="http://schemas.microsoft.com/office/drawing/2014/main" id="{CCE0D570-7A68-2296-3A3F-FF297A6D894F}"/>
              </a:ext>
            </a:extLst>
          </p:cNvPr>
          <p:cNvSpPr txBox="1">
            <a:spLocks/>
          </p:cNvSpPr>
          <p:nvPr/>
        </p:nvSpPr>
        <p:spPr>
          <a:xfrm>
            <a:off x="717230" y="5481105"/>
            <a:ext cx="4638765" cy="512448"/>
          </a:xfrm>
          <a:prstGeom prst="rect">
            <a:avLst/>
          </a:prstGeom>
        </p:spPr>
        <p:txBody>
          <a:bodyPr vert="horz" lIns="0" tIns="0" rIns="0" bIns="0" rtlCol="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kern="1200" normalizeH="0" baseline="0">
                <a:solidFill>
                  <a:schemeClr val="bg1"/>
                </a:solidFill>
                <a:latin typeface="Acumin Pro" panose="020B0504020202020204" pitchFamily="34" charset="77"/>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Wingdings" charset="2"/>
              <a:buNone/>
            </a:pPr>
            <a:r>
              <a:rPr lang="en-US" sz="1300">
                <a:latin typeface="Calibri-Bold"/>
              </a:rPr>
              <a:t>Fig. 3.4.1 Tour Jr within the test section in the Impact and Upside-Down position (left, right).</a:t>
            </a:r>
          </a:p>
          <a:p>
            <a:pPr algn="ctr"/>
            <a:endParaRPr lang="en-US" sz="1300"/>
          </a:p>
        </p:txBody>
      </p:sp>
      <p:sp>
        <p:nvSpPr>
          <p:cNvPr id="16" name="Body Text">
            <a:extLst>
              <a:ext uri="{FF2B5EF4-FFF2-40B4-BE49-F238E27FC236}">
                <a16:creationId xmlns:a16="http://schemas.microsoft.com/office/drawing/2014/main" id="{56D672DA-1542-A971-801F-B462E0FB0AAA}"/>
              </a:ext>
            </a:extLst>
          </p:cNvPr>
          <p:cNvSpPr txBox="1">
            <a:spLocks/>
          </p:cNvSpPr>
          <p:nvPr/>
        </p:nvSpPr>
        <p:spPr>
          <a:xfrm>
            <a:off x="6316009" y="5507867"/>
            <a:ext cx="4638765" cy="512448"/>
          </a:xfrm>
          <a:prstGeom prst="rect">
            <a:avLst/>
          </a:prstGeom>
        </p:spPr>
        <p:txBody>
          <a:bodyPr vert="horz" lIns="0" tIns="0" rIns="0" bIns="0" rtlCol="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kern="1200" normalizeH="0" baseline="0">
                <a:solidFill>
                  <a:schemeClr val="bg1"/>
                </a:solidFill>
                <a:latin typeface="Acumin Pro" panose="020B0504020202020204" pitchFamily="34" charset="77"/>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Wingdings" charset="2"/>
              <a:buNone/>
            </a:pPr>
            <a:r>
              <a:rPr lang="en-US" sz="1300">
                <a:latin typeface="Calibri-Bold"/>
              </a:rPr>
              <a:t>Fig. 3.4.1 Callaway XR 16 within the test section in the Impact and Upside-Down position (left, right).</a:t>
            </a:r>
          </a:p>
          <a:p>
            <a:pPr algn="ctr"/>
            <a:endParaRPr lang="en-US" sz="1300"/>
          </a:p>
        </p:txBody>
      </p:sp>
      <p:pic>
        <p:nvPicPr>
          <p:cNvPr id="22" name="Audio 21">
            <a:hlinkClick r:id="" action="ppaction://media"/>
            <a:extLst>
              <a:ext uri="{FF2B5EF4-FFF2-40B4-BE49-F238E27FC236}">
                <a16:creationId xmlns:a16="http://schemas.microsoft.com/office/drawing/2014/main" id="{819498FD-474A-D89A-2D8D-159EB08DC9C3}"/>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53663318"/>
      </p:ext>
    </p:extLst>
  </p:cSld>
  <p:clrMapOvr>
    <a:masterClrMapping/>
  </p:clrMapOvr>
  <mc:AlternateContent xmlns:mc="http://schemas.openxmlformats.org/markup-compatibility/2006" xmlns:p14="http://schemas.microsoft.com/office/powerpoint/2010/main">
    <mc:Choice Requires="p14">
      <p:transition spd="med" p14:dur="700" advTm="39436">
        <p:fade/>
      </p:transition>
    </mc:Choice>
    <mc:Fallback xmlns="">
      <p:transition spd="med" advTm="3943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2D46D-4FCC-994D-077D-6CAEAF63ADEC}"/>
            </a:ext>
          </a:extLst>
        </p:cNvPr>
        <p:cNvGrpSpPr/>
        <p:nvPr/>
      </p:nvGrpSpPr>
      <p:grpSpPr>
        <a:xfrm>
          <a:off x="0" y="0"/>
          <a:ext cx="0" cy="0"/>
          <a:chOff x="0" y="0"/>
          <a:chExt cx="0" cy="0"/>
        </a:xfrm>
      </p:grpSpPr>
      <p:sp>
        <p:nvSpPr>
          <p:cNvPr id="4" name="Body Text">
            <a:extLst>
              <a:ext uri="{FF2B5EF4-FFF2-40B4-BE49-F238E27FC236}">
                <a16:creationId xmlns:a16="http://schemas.microsoft.com/office/drawing/2014/main" id="{F183A7AC-7836-23BC-704B-0AE3F8360DE7}"/>
              </a:ext>
            </a:extLst>
          </p:cNvPr>
          <p:cNvSpPr>
            <a:spLocks noGrp="1"/>
          </p:cNvSpPr>
          <p:nvPr>
            <p:ph type="body" sz="quarter" idx="14"/>
          </p:nvPr>
        </p:nvSpPr>
        <p:spPr>
          <a:xfrm>
            <a:off x="757083" y="5254065"/>
            <a:ext cx="4670323" cy="512448"/>
          </a:xfrm>
        </p:spPr>
        <p:txBody>
          <a:bodyPr>
            <a:normAutofit/>
          </a:bodyPr>
          <a:lstStyle/>
          <a:p>
            <a:pPr marL="0" indent="0" algn="ctr">
              <a:buNone/>
            </a:pPr>
            <a:r>
              <a:rPr lang="en-US" sz="1300">
                <a:latin typeface="Calibri-Bold"/>
              </a:rPr>
              <a:t>Fig. 4.1.1 Measured drag force experience on both driver heads in the Impact Position. Error bar is at a 95% confidence interval.</a:t>
            </a:r>
          </a:p>
          <a:p>
            <a:pPr marL="0" indent="0" algn="ctr">
              <a:buNone/>
            </a:pPr>
            <a:endParaRPr lang="en-US" sz="1300">
              <a:latin typeface="Calibri-Bold"/>
            </a:endParaRPr>
          </a:p>
          <a:p>
            <a:pPr algn="ctr"/>
            <a:endParaRPr lang="en-US" sz="1300"/>
          </a:p>
        </p:txBody>
      </p:sp>
      <p:sp>
        <p:nvSpPr>
          <p:cNvPr id="5" name="Date">
            <a:extLst>
              <a:ext uri="{FF2B5EF4-FFF2-40B4-BE49-F238E27FC236}">
                <a16:creationId xmlns:a16="http://schemas.microsoft.com/office/drawing/2014/main" id="{304CB40D-4069-5F0B-DED3-6493E437A5A7}"/>
              </a:ext>
            </a:extLst>
          </p:cNvPr>
          <p:cNvSpPr>
            <a:spLocks noGrp="1"/>
          </p:cNvSpPr>
          <p:nvPr>
            <p:ph type="dt" sz="half" idx="2"/>
          </p:nvPr>
        </p:nvSpPr>
        <p:spPr/>
        <p:txBody>
          <a:bodyPr/>
          <a:lstStyle/>
          <a:p>
            <a:fld id="{E0C8DACD-4E35-4E4C-AC75-C3DE50F04E7E}" type="datetime1">
              <a:rPr lang="en-US" smtClean="0"/>
              <a:pPr/>
              <a:t>11/22/2024</a:t>
            </a:fld>
            <a:endParaRPr lang="en-US"/>
          </a:p>
        </p:txBody>
      </p:sp>
      <p:sp>
        <p:nvSpPr>
          <p:cNvPr id="6" name="Slide Number">
            <a:extLst>
              <a:ext uri="{FF2B5EF4-FFF2-40B4-BE49-F238E27FC236}">
                <a16:creationId xmlns:a16="http://schemas.microsoft.com/office/drawing/2014/main" id="{FDEC4F12-C84E-F3B0-AB97-4570909BF638}"/>
              </a:ext>
            </a:extLst>
          </p:cNvPr>
          <p:cNvSpPr>
            <a:spLocks noGrp="1"/>
          </p:cNvSpPr>
          <p:nvPr>
            <p:ph type="sldNum" sz="quarter" idx="4"/>
          </p:nvPr>
        </p:nvSpPr>
        <p:spPr/>
        <p:txBody>
          <a:bodyPr/>
          <a:lstStyle/>
          <a:p>
            <a:fld id="{8A7A6979-0714-4377-B894-6BE4C2D6E202}" type="slidenum">
              <a:rPr lang="en-US" smtClean="0"/>
              <a:pPr/>
              <a:t>9</a:t>
            </a:fld>
            <a:endParaRPr lang="en-US"/>
          </a:p>
        </p:txBody>
      </p:sp>
      <p:sp>
        <p:nvSpPr>
          <p:cNvPr id="7" name="Title">
            <a:extLst>
              <a:ext uri="{FF2B5EF4-FFF2-40B4-BE49-F238E27FC236}">
                <a16:creationId xmlns:a16="http://schemas.microsoft.com/office/drawing/2014/main" id="{04B7B57E-4398-F2F0-C015-579DBF36CE14}"/>
              </a:ext>
            </a:extLst>
          </p:cNvPr>
          <p:cNvSpPr>
            <a:spLocks noGrp="1"/>
          </p:cNvSpPr>
          <p:nvPr>
            <p:ph type="ctrTitle"/>
          </p:nvPr>
        </p:nvSpPr>
        <p:spPr>
          <a:xfrm>
            <a:off x="1043553" y="429026"/>
            <a:ext cx="9234309" cy="512448"/>
          </a:xfrm>
        </p:spPr>
        <p:txBody>
          <a:bodyPr/>
          <a:lstStyle/>
          <a:p>
            <a:r>
              <a:rPr lang="en-US"/>
              <a:t>Results</a:t>
            </a:r>
          </a:p>
        </p:txBody>
      </p:sp>
      <p:pic>
        <p:nvPicPr>
          <p:cNvPr id="1028" name="Picture 4">
            <a:extLst>
              <a:ext uri="{FF2B5EF4-FFF2-40B4-BE49-F238E27FC236}">
                <a16:creationId xmlns:a16="http://schemas.microsoft.com/office/drawing/2014/main" id="{A96DB279-980A-9463-ED86-5C10491C34CD}"/>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127" y="1199232"/>
            <a:ext cx="5496234" cy="3915059"/>
          </a:xfrm>
          <a:prstGeom prst="rect">
            <a:avLst/>
          </a:prstGeom>
          <a:noFill/>
          <a:extLst>
            <a:ext uri="{909E8E84-426E-40DD-AFC4-6F175D3DCCD1}">
              <a14:hiddenFill xmlns:a14="http://schemas.microsoft.com/office/drawing/2010/main">
                <a:solidFill>
                  <a:srgbClr val="FFFFFF"/>
                </a:solidFill>
              </a14:hiddenFill>
            </a:ext>
          </a:extLst>
        </p:spPr>
      </p:pic>
      <p:sp>
        <p:nvSpPr>
          <p:cNvPr id="3" name="Body Text">
            <a:extLst>
              <a:ext uri="{FF2B5EF4-FFF2-40B4-BE49-F238E27FC236}">
                <a16:creationId xmlns:a16="http://schemas.microsoft.com/office/drawing/2014/main" id="{AF82EA6F-BE62-9AC0-95A4-1778134E6B39}"/>
              </a:ext>
            </a:extLst>
          </p:cNvPr>
          <p:cNvSpPr txBox="1">
            <a:spLocks/>
          </p:cNvSpPr>
          <p:nvPr/>
        </p:nvSpPr>
        <p:spPr>
          <a:xfrm>
            <a:off x="6456975" y="5254065"/>
            <a:ext cx="4749149" cy="512448"/>
          </a:xfrm>
          <a:prstGeom prst="rect">
            <a:avLst/>
          </a:prstGeom>
        </p:spPr>
        <p:txBody>
          <a:bodyPr vert="horz" lIns="0" tIns="0" rIns="0" bIns="0" rtlCol="0">
            <a:no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kern="1200" normalizeH="0" baseline="0">
                <a:solidFill>
                  <a:schemeClr val="bg1"/>
                </a:solidFill>
                <a:latin typeface="Acumin Pro" panose="020B0504020202020204" pitchFamily="34" charset="77"/>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Wingdings" charset="2"/>
              <a:buNone/>
            </a:pPr>
            <a:r>
              <a:rPr lang="en-US" sz="1300">
                <a:latin typeface="Calibri-Bold"/>
              </a:rPr>
              <a:t>Fig. 4.1.2 Measured drag force experience on both driver heads in the Upside-Down Position. Error bar is at a 95% confidence interval.</a:t>
            </a:r>
          </a:p>
          <a:p>
            <a:pPr marL="0" indent="0" algn="ctr">
              <a:buFont typeface="Wingdings" charset="2"/>
              <a:buNone/>
            </a:pPr>
            <a:endParaRPr lang="en-US" sz="1300">
              <a:latin typeface="Calibri-Bold"/>
            </a:endParaRPr>
          </a:p>
          <a:p>
            <a:pPr algn="ctr"/>
            <a:endParaRPr lang="en-US" sz="1300"/>
          </a:p>
        </p:txBody>
      </p:sp>
      <p:pic>
        <p:nvPicPr>
          <p:cNvPr id="10" name="Picture 9">
            <a:extLst>
              <a:ext uri="{FF2B5EF4-FFF2-40B4-BE49-F238E27FC236}">
                <a16:creationId xmlns:a16="http://schemas.microsoft.com/office/drawing/2014/main" id="{2CF49F1D-AD02-DE33-A36B-90D9B1B01845}"/>
              </a:ext>
            </a:extLst>
          </p:cNvPr>
          <p:cNvPicPr>
            <a:picLocks/>
          </p:cNvPicPr>
          <p:nvPr/>
        </p:nvPicPr>
        <p:blipFill>
          <a:blip r:embed="rId6"/>
          <a:stretch>
            <a:fillRect/>
          </a:stretch>
        </p:blipFill>
        <p:spPr>
          <a:xfrm>
            <a:off x="5953731" y="1199232"/>
            <a:ext cx="5496233" cy="3915059"/>
          </a:xfrm>
          <a:prstGeom prst="rect">
            <a:avLst/>
          </a:prstGeom>
        </p:spPr>
      </p:pic>
      <p:pic>
        <p:nvPicPr>
          <p:cNvPr id="13" name="Audio 12">
            <a:hlinkClick r:id="" action="ppaction://media"/>
            <a:extLst>
              <a:ext uri="{FF2B5EF4-FFF2-40B4-BE49-F238E27FC236}">
                <a16:creationId xmlns:a16="http://schemas.microsoft.com/office/drawing/2014/main" id="{ABD951BD-824D-A7F0-DADA-33E24204798D}"/>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30251201"/>
      </p:ext>
    </p:extLst>
  </p:cSld>
  <p:clrMapOvr>
    <a:masterClrMapping/>
  </p:clrMapOvr>
  <mc:AlternateContent xmlns:mc="http://schemas.openxmlformats.org/markup-compatibility/2006" xmlns:p14="http://schemas.microsoft.com/office/powerpoint/2010/main">
    <mc:Choice Requires="p14">
      <p:transition spd="med" p14:dur="700" advTm="18977">
        <p:fade/>
      </p:transition>
    </mc:Choice>
    <mc:Fallback xmlns="">
      <p:transition spd="med" advTm="1897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520FF-3946-0213-C457-5B0A85FBB772}"/>
            </a:ext>
          </a:extLst>
        </p:cNvPr>
        <p:cNvGrpSpPr/>
        <p:nvPr/>
      </p:nvGrpSpPr>
      <p:grpSpPr>
        <a:xfrm>
          <a:off x="0" y="0"/>
          <a:ext cx="0" cy="0"/>
          <a:chOff x="0" y="0"/>
          <a:chExt cx="0" cy="0"/>
        </a:xfrm>
      </p:grpSpPr>
      <p:sp>
        <p:nvSpPr>
          <p:cNvPr id="4" name="Body Text">
            <a:extLst>
              <a:ext uri="{FF2B5EF4-FFF2-40B4-BE49-F238E27FC236}">
                <a16:creationId xmlns:a16="http://schemas.microsoft.com/office/drawing/2014/main" id="{23E49A0D-F0E1-0875-2FB4-6A1B53F8769F}"/>
              </a:ext>
            </a:extLst>
          </p:cNvPr>
          <p:cNvSpPr>
            <a:spLocks noGrp="1"/>
          </p:cNvSpPr>
          <p:nvPr>
            <p:ph type="body" sz="quarter" idx="14"/>
          </p:nvPr>
        </p:nvSpPr>
        <p:spPr>
          <a:xfrm>
            <a:off x="757083" y="5254065"/>
            <a:ext cx="4670323" cy="512448"/>
          </a:xfrm>
        </p:spPr>
        <p:txBody>
          <a:bodyPr>
            <a:normAutofit/>
          </a:bodyPr>
          <a:lstStyle/>
          <a:p>
            <a:pPr marL="0" indent="0" algn="ctr">
              <a:buNone/>
            </a:pPr>
            <a:r>
              <a:rPr lang="en-US" sz="1300">
                <a:latin typeface="Calibri-Bold"/>
              </a:rPr>
              <a:t>Fig. 4.1.3 Measured lift force experience on both driver heads in the Impact Position. Error bar is at a 95% confidence interval.</a:t>
            </a:r>
          </a:p>
          <a:p>
            <a:pPr algn="ctr"/>
            <a:endParaRPr lang="en-US" sz="1300"/>
          </a:p>
        </p:txBody>
      </p:sp>
      <p:sp>
        <p:nvSpPr>
          <p:cNvPr id="5" name="Date">
            <a:extLst>
              <a:ext uri="{FF2B5EF4-FFF2-40B4-BE49-F238E27FC236}">
                <a16:creationId xmlns:a16="http://schemas.microsoft.com/office/drawing/2014/main" id="{23A3D8B8-BEF3-9728-8E09-8F8C1D11E9CE}"/>
              </a:ext>
            </a:extLst>
          </p:cNvPr>
          <p:cNvSpPr>
            <a:spLocks noGrp="1"/>
          </p:cNvSpPr>
          <p:nvPr>
            <p:ph type="dt" sz="half" idx="2"/>
          </p:nvPr>
        </p:nvSpPr>
        <p:spPr/>
        <p:txBody>
          <a:bodyPr/>
          <a:lstStyle/>
          <a:p>
            <a:fld id="{E0C8DACD-4E35-4E4C-AC75-C3DE50F04E7E}" type="datetime1">
              <a:rPr lang="en-US" smtClean="0"/>
              <a:pPr/>
              <a:t>11/22/2024</a:t>
            </a:fld>
            <a:endParaRPr lang="en-US"/>
          </a:p>
        </p:txBody>
      </p:sp>
      <p:sp>
        <p:nvSpPr>
          <p:cNvPr id="6" name="Slide Number">
            <a:extLst>
              <a:ext uri="{FF2B5EF4-FFF2-40B4-BE49-F238E27FC236}">
                <a16:creationId xmlns:a16="http://schemas.microsoft.com/office/drawing/2014/main" id="{1D6ADC5E-B4D9-1FCB-F5FE-68C76A3DB76B}"/>
              </a:ext>
            </a:extLst>
          </p:cNvPr>
          <p:cNvSpPr>
            <a:spLocks noGrp="1"/>
          </p:cNvSpPr>
          <p:nvPr>
            <p:ph type="sldNum" sz="quarter" idx="4"/>
          </p:nvPr>
        </p:nvSpPr>
        <p:spPr/>
        <p:txBody>
          <a:bodyPr/>
          <a:lstStyle/>
          <a:p>
            <a:fld id="{8A7A6979-0714-4377-B894-6BE4C2D6E202}" type="slidenum">
              <a:rPr lang="en-US" smtClean="0"/>
              <a:pPr/>
              <a:t>10</a:t>
            </a:fld>
            <a:endParaRPr lang="en-US"/>
          </a:p>
        </p:txBody>
      </p:sp>
      <p:sp>
        <p:nvSpPr>
          <p:cNvPr id="7" name="Title">
            <a:extLst>
              <a:ext uri="{FF2B5EF4-FFF2-40B4-BE49-F238E27FC236}">
                <a16:creationId xmlns:a16="http://schemas.microsoft.com/office/drawing/2014/main" id="{7F3B546B-951D-1776-E696-0BBBE95B58EC}"/>
              </a:ext>
            </a:extLst>
          </p:cNvPr>
          <p:cNvSpPr>
            <a:spLocks noGrp="1"/>
          </p:cNvSpPr>
          <p:nvPr>
            <p:ph type="ctrTitle"/>
          </p:nvPr>
        </p:nvSpPr>
        <p:spPr>
          <a:xfrm>
            <a:off x="1043553" y="429026"/>
            <a:ext cx="9234309" cy="512448"/>
          </a:xfrm>
        </p:spPr>
        <p:txBody>
          <a:bodyPr/>
          <a:lstStyle/>
          <a:p>
            <a:r>
              <a:rPr lang="en-US"/>
              <a:t>Results</a:t>
            </a:r>
          </a:p>
        </p:txBody>
      </p:sp>
      <p:pic>
        <p:nvPicPr>
          <p:cNvPr id="1028" name="Picture 4">
            <a:extLst>
              <a:ext uri="{FF2B5EF4-FFF2-40B4-BE49-F238E27FC236}">
                <a16:creationId xmlns:a16="http://schemas.microsoft.com/office/drawing/2014/main" id="{01EC84C7-EBF3-4E90-4290-38AF450176BF}"/>
              </a:ext>
            </a:extLst>
          </p:cNvPr>
          <p:cNvPicPr>
            <a:picLocks noChangeArrowheads="1"/>
          </p:cNvPicPr>
          <p:nvPr/>
        </p:nvPicPr>
        <p:blipFill>
          <a:blip r:embed="rId5"/>
          <a:srcRect/>
          <a:stretch/>
        </p:blipFill>
        <p:spPr bwMode="auto">
          <a:xfrm>
            <a:off x="344472" y="1199232"/>
            <a:ext cx="5495544" cy="3915059"/>
          </a:xfrm>
          <a:prstGeom prst="rect">
            <a:avLst/>
          </a:prstGeom>
          <a:noFill/>
          <a:extLst>
            <a:ext uri="{909E8E84-426E-40DD-AFC4-6F175D3DCCD1}">
              <a14:hiddenFill xmlns:a14="http://schemas.microsoft.com/office/drawing/2010/main">
                <a:solidFill>
                  <a:srgbClr val="FFFFFF"/>
                </a:solidFill>
              </a14:hiddenFill>
            </a:ext>
          </a:extLst>
        </p:spPr>
      </p:pic>
      <p:sp>
        <p:nvSpPr>
          <p:cNvPr id="3" name="Body Text">
            <a:extLst>
              <a:ext uri="{FF2B5EF4-FFF2-40B4-BE49-F238E27FC236}">
                <a16:creationId xmlns:a16="http://schemas.microsoft.com/office/drawing/2014/main" id="{0F6A9522-EB33-8E8A-9CF1-EBBAF71BEFAB}"/>
              </a:ext>
            </a:extLst>
          </p:cNvPr>
          <p:cNvSpPr txBox="1">
            <a:spLocks/>
          </p:cNvSpPr>
          <p:nvPr/>
        </p:nvSpPr>
        <p:spPr>
          <a:xfrm>
            <a:off x="6456975" y="5254065"/>
            <a:ext cx="4749149" cy="512448"/>
          </a:xfrm>
          <a:prstGeom prst="rect">
            <a:avLst/>
          </a:prstGeom>
        </p:spPr>
        <p:txBody>
          <a:bodyPr vert="horz" lIns="0" tIns="0" rIns="0" bIns="0" rtlCol="0">
            <a:no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kern="1200" normalizeH="0" baseline="0">
                <a:solidFill>
                  <a:schemeClr val="bg1"/>
                </a:solidFill>
                <a:latin typeface="Acumin Pro" panose="020B0504020202020204" pitchFamily="34" charset="77"/>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Wingdings" charset="2"/>
              <a:buNone/>
            </a:pPr>
            <a:r>
              <a:rPr lang="en-US" sz="1300">
                <a:latin typeface="Calibri-Bold"/>
              </a:rPr>
              <a:t>Fig. 4.1.4 Measured lift force experience on both driver heads in the Upside-Down Position. Error bar is at a 95% confidence interval.</a:t>
            </a:r>
          </a:p>
          <a:p>
            <a:pPr algn="ctr"/>
            <a:endParaRPr lang="en-US" sz="1300"/>
          </a:p>
        </p:txBody>
      </p:sp>
      <p:pic>
        <p:nvPicPr>
          <p:cNvPr id="10" name="Picture 9">
            <a:extLst>
              <a:ext uri="{FF2B5EF4-FFF2-40B4-BE49-F238E27FC236}">
                <a16:creationId xmlns:a16="http://schemas.microsoft.com/office/drawing/2014/main" id="{3954C3BF-EAD9-0CDB-6E43-355C9044DA62}"/>
              </a:ext>
            </a:extLst>
          </p:cNvPr>
          <p:cNvPicPr>
            <a:picLocks/>
          </p:cNvPicPr>
          <p:nvPr/>
        </p:nvPicPr>
        <p:blipFill>
          <a:blip r:embed="rId6"/>
          <a:srcRect/>
          <a:stretch/>
        </p:blipFill>
        <p:spPr>
          <a:xfrm>
            <a:off x="6083777" y="1199232"/>
            <a:ext cx="5495544" cy="3915059"/>
          </a:xfrm>
          <a:prstGeom prst="rect">
            <a:avLst/>
          </a:prstGeom>
        </p:spPr>
      </p:pic>
      <p:pic>
        <p:nvPicPr>
          <p:cNvPr id="2" name="Picture 4">
            <a:extLst>
              <a:ext uri="{FF2B5EF4-FFF2-40B4-BE49-F238E27FC236}">
                <a16:creationId xmlns:a16="http://schemas.microsoft.com/office/drawing/2014/main" id="{ACEB95A4-F8E2-C769-8F91-A024811AE790}"/>
              </a:ext>
            </a:extLst>
          </p:cNvPr>
          <p:cNvPicPr>
            <a:picLocks noChangeArrowheads="1"/>
          </p:cNvPicPr>
          <p:nvPr/>
        </p:nvPicPr>
        <p:blipFill>
          <a:blip r:embed="rId5"/>
          <a:srcRect/>
          <a:stretch/>
        </p:blipFill>
        <p:spPr bwMode="auto">
          <a:xfrm>
            <a:off x="356695" y="1199232"/>
            <a:ext cx="5495544" cy="391505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7A0C987-2650-5F13-7104-89FCCBF7BB85}"/>
              </a:ext>
            </a:extLst>
          </p:cNvPr>
          <p:cNvPicPr>
            <a:picLocks/>
          </p:cNvPicPr>
          <p:nvPr/>
        </p:nvPicPr>
        <p:blipFill>
          <a:blip r:embed="rId6"/>
          <a:srcRect/>
          <a:stretch/>
        </p:blipFill>
        <p:spPr>
          <a:xfrm>
            <a:off x="6096000" y="1199232"/>
            <a:ext cx="5495544" cy="3915059"/>
          </a:xfrm>
          <a:prstGeom prst="rect">
            <a:avLst/>
          </a:prstGeom>
        </p:spPr>
      </p:pic>
      <p:pic>
        <p:nvPicPr>
          <p:cNvPr id="12" name="Audio 11">
            <a:hlinkClick r:id="" action="ppaction://media"/>
            <a:extLst>
              <a:ext uri="{FF2B5EF4-FFF2-40B4-BE49-F238E27FC236}">
                <a16:creationId xmlns:a16="http://schemas.microsoft.com/office/drawing/2014/main" id="{FC2D642D-76EF-3B65-37A0-EB29354DEB8D}"/>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60562344"/>
      </p:ext>
    </p:extLst>
  </p:cSld>
  <p:clrMapOvr>
    <a:masterClrMapping/>
  </p:clrMapOvr>
  <mc:AlternateContent xmlns:mc="http://schemas.openxmlformats.org/markup-compatibility/2006" xmlns:p14="http://schemas.microsoft.com/office/powerpoint/2010/main">
    <mc:Choice Requires="p14">
      <p:transition spd="med" p14:dur="700" advTm="36729">
        <p:fade/>
      </p:transition>
    </mc:Choice>
    <mc:Fallback xmlns="">
      <p:transition spd="med" advTm="367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60650-AD31-1389-6242-83485DB39C56}"/>
            </a:ext>
          </a:extLst>
        </p:cNvPr>
        <p:cNvGrpSpPr/>
        <p:nvPr/>
      </p:nvGrpSpPr>
      <p:grpSpPr>
        <a:xfrm>
          <a:off x="0" y="0"/>
          <a:ext cx="0" cy="0"/>
          <a:chOff x="0" y="0"/>
          <a:chExt cx="0" cy="0"/>
        </a:xfrm>
      </p:grpSpPr>
      <p:sp>
        <p:nvSpPr>
          <p:cNvPr id="4" name="Body Text">
            <a:extLst>
              <a:ext uri="{FF2B5EF4-FFF2-40B4-BE49-F238E27FC236}">
                <a16:creationId xmlns:a16="http://schemas.microsoft.com/office/drawing/2014/main" id="{02F228EA-488C-6F19-2024-3711A698DAD6}"/>
              </a:ext>
            </a:extLst>
          </p:cNvPr>
          <p:cNvSpPr>
            <a:spLocks noGrp="1"/>
          </p:cNvSpPr>
          <p:nvPr>
            <p:ph type="body" sz="quarter" idx="14"/>
          </p:nvPr>
        </p:nvSpPr>
        <p:spPr>
          <a:xfrm>
            <a:off x="757083" y="5254065"/>
            <a:ext cx="4670323" cy="512448"/>
          </a:xfrm>
        </p:spPr>
        <p:txBody>
          <a:bodyPr>
            <a:normAutofit/>
          </a:bodyPr>
          <a:lstStyle/>
          <a:p>
            <a:pPr marL="0" indent="0" algn="ctr">
              <a:buNone/>
            </a:pPr>
            <a:r>
              <a:rPr lang="en-US" sz="1300">
                <a:latin typeface="Calibri-Bold"/>
              </a:rPr>
              <a:t>Fig. 4.2.1 Measured drag coefficient experience on both driver heads in the Impact Position. Error bar is at a 95% confidence interval.</a:t>
            </a:r>
          </a:p>
        </p:txBody>
      </p:sp>
      <p:sp>
        <p:nvSpPr>
          <p:cNvPr id="5" name="Date">
            <a:extLst>
              <a:ext uri="{FF2B5EF4-FFF2-40B4-BE49-F238E27FC236}">
                <a16:creationId xmlns:a16="http://schemas.microsoft.com/office/drawing/2014/main" id="{71494F49-CE6A-8913-AB14-D3868A2A4550}"/>
              </a:ext>
            </a:extLst>
          </p:cNvPr>
          <p:cNvSpPr>
            <a:spLocks noGrp="1"/>
          </p:cNvSpPr>
          <p:nvPr>
            <p:ph type="dt" sz="half" idx="2"/>
          </p:nvPr>
        </p:nvSpPr>
        <p:spPr/>
        <p:txBody>
          <a:bodyPr/>
          <a:lstStyle/>
          <a:p>
            <a:fld id="{E0C8DACD-4E35-4E4C-AC75-C3DE50F04E7E}" type="datetime1">
              <a:rPr lang="en-US" smtClean="0"/>
              <a:pPr/>
              <a:t>11/22/2024</a:t>
            </a:fld>
            <a:endParaRPr lang="en-US"/>
          </a:p>
        </p:txBody>
      </p:sp>
      <p:sp>
        <p:nvSpPr>
          <p:cNvPr id="6" name="Slide Number">
            <a:extLst>
              <a:ext uri="{FF2B5EF4-FFF2-40B4-BE49-F238E27FC236}">
                <a16:creationId xmlns:a16="http://schemas.microsoft.com/office/drawing/2014/main" id="{9BE92908-8767-346A-89D0-88BFBFBCFD94}"/>
              </a:ext>
            </a:extLst>
          </p:cNvPr>
          <p:cNvSpPr>
            <a:spLocks noGrp="1"/>
          </p:cNvSpPr>
          <p:nvPr>
            <p:ph type="sldNum" sz="quarter" idx="4"/>
          </p:nvPr>
        </p:nvSpPr>
        <p:spPr/>
        <p:txBody>
          <a:bodyPr/>
          <a:lstStyle/>
          <a:p>
            <a:fld id="{8A7A6979-0714-4377-B894-6BE4C2D6E202}" type="slidenum">
              <a:rPr lang="en-US" smtClean="0"/>
              <a:pPr/>
              <a:t>11</a:t>
            </a:fld>
            <a:endParaRPr lang="en-US"/>
          </a:p>
        </p:txBody>
      </p:sp>
      <p:sp>
        <p:nvSpPr>
          <p:cNvPr id="7" name="Title">
            <a:extLst>
              <a:ext uri="{FF2B5EF4-FFF2-40B4-BE49-F238E27FC236}">
                <a16:creationId xmlns:a16="http://schemas.microsoft.com/office/drawing/2014/main" id="{2ABF4D00-55AA-E8C6-D7E2-35D27BC0E8D6}"/>
              </a:ext>
            </a:extLst>
          </p:cNvPr>
          <p:cNvSpPr>
            <a:spLocks noGrp="1"/>
          </p:cNvSpPr>
          <p:nvPr>
            <p:ph type="ctrTitle"/>
          </p:nvPr>
        </p:nvSpPr>
        <p:spPr>
          <a:xfrm>
            <a:off x="1043553" y="429026"/>
            <a:ext cx="9234309" cy="512448"/>
          </a:xfrm>
        </p:spPr>
        <p:txBody>
          <a:bodyPr/>
          <a:lstStyle/>
          <a:p>
            <a:r>
              <a:rPr lang="en-US"/>
              <a:t>Results</a:t>
            </a:r>
          </a:p>
        </p:txBody>
      </p:sp>
      <p:pic>
        <p:nvPicPr>
          <p:cNvPr id="1028" name="Picture 4">
            <a:extLst>
              <a:ext uri="{FF2B5EF4-FFF2-40B4-BE49-F238E27FC236}">
                <a16:creationId xmlns:a16="http://schemas.microsoft.com/office/drawing/2014/main" id="{74B6A60F-94AA-239D-5EF4-F49F1D5312E9}"/>
              </a:ext>
            </a:extLst>
          </p:cNvPr>
          <p:cNvPicPr>
            <a:picLocks noChangeArrowheads="1"/>
          </p:cNvPicPr>
          <p:nvPr/>
        </p:nvPicPr>
        <p:blipFill>
          <a:blip r:embed="rId5"/>
          <a:srcRect/>
          <a:stretch/>
        </p:blipFill>
        <p:spPr bwMode="auto">
          <a:xfrm>
            <a:off x="344472" y="1199232"/>
            <a:ext cx="5495544" cy="3915059"/>
          </a:xfrm>
          <a:prstGeom prst="rect">
            <a:avLst/>
          </a:prstGeom>
          <a:noFill/>
          <a:extLst>
            <a:ext uri="{909E8E84-426E-40DD-AFC4-6F175D3DCCD1}">
              <a14:hiddenFill xmlns:a14="http://schemas.microsoft.com/office/drawing/2010/main">
                <a:solidFill>
                  <a:srgbClr val="FFFFFF"/>
                </a:solidFill>
              </a14:hiddenFill>
            </a:ext>
          </a:extLst>
        </p:spPr>
      </p:pic>
      <p:sp>
        <p:nvSpPr>
          <p:cNvPr id="3" name="Body Text">
            <a:extLst>
              <a:ext uri="{FF2B5EF4-FFF2-40B4-BE49-F238E27FC236}">
                <a16:creationId xmlns:a16="http://schemas.microsoft.com/office/drawing/2014/main" id="{FEA41309-E877-793D-EBDB-2950CD210E4A}"/>
              </a:ext>
            </a:extLst>
          </p:cNvPr>
          <p:cNvSpPr txBox="1">
            <a:spLocks/>
          </p:cNvSpPr>
          <p:nvPr/>
        </p:nvSpPr>
        <p:spPr>
          <a:xfrm>
            <a:off x="6456975" y="5254065"/>
            <a:ext cx="4749149" cy="512448"/>
          </a:xfrm>
          <a:prstGeom prst="rect">
            <a:avLst/>
          </a:prstGeom>
        </p:spPr>
        <p:txBody>
          <a:bodyPr vert="horz" lIns="0" tIns="0" rIns="0" bIns="0" rtlCol="0">
            <a:no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kern="1200" normalizeH="0" baseline="0">
                <a:solidFill>
                  <a:schemeClr val="bg1"/>
                </a:solidFill>
                <a:latin typeface="Acumin Pro" panose="020B0504020202020204" pitchFamily="34" charset="77"/>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Wingdings" charset="2"/>
              <a:buNone/>
            </a:pPr>
            <a:r>
              <a:rPr lang="en-US" sz="1300">
                <a:latin typeface="Calibri-Bold"/>
              </a:rPr>
              <a:t>Fig. 4.2.2 Measured drag coefficient experience on both driver heads in the Upside-Down Position. Error bar is at a 95% confidence interval.</a:t>
            </a:r>
          </a:p>
        </p:txBody>
      </p:sp>
      <p:pic>
        <p:nvPicPr>
          <p:cNvPr id="10" name="Picture 9">
            <a:extLst>
              <a:ext uri="{FF2B5EF4-FFF2-40B4-BE49-F238E27FC236}">
                <a16:creationId xmlns:a16="http://schemas.microsoft.com/office/drawing/2014/main" id="{931324CF-63E9-8C54-F61B-34AF974A6A44}"/>
              </a:ext>
            </a:extLst>
          </p:cNvPr>
          <p:cNvPicPr>
            <a:picLocks/>
          </p:cNvPicPr>
          <p:nvPr/>
        </p:nvPicPr>
        <p:blipFill>
          <a:blip r:embed="rId6"/>
          <a:srcRect/>
          <a:stretch/>
        </p:blipFill>
        <p:spPr>
          <a:xfrm>
            <a:off x="6083777" y="1199232"/>
            <a:ext cx="5495544" cy="3915059"/>
          </a:xfrm>
          <a:prstGeom prst="rect">
            <a:avLst/>
          </a:prstGeom>
        </p:spPr>
      </p:pic>
      <p:pic>
        <p:nvPicPr>
          <p:cNvPr id="12" name="Audio 11">
            <a:hlinkClick r:id="" action="ppaction://media"/>
            <a:extLst>
              <a:ext uri="{FF2B5EF4-FFF2-40B4-BE49-F238E27FC236}">
                <a16:creationId xmlns:a16="http://schemas.microsoft.com/office/drawing/2014/main" id="{5BE10A5C-3DF7-5AFF-22B8-6CF65C513C53}"/>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042245758"/>
      </p:ext>
    </p:extLst>
  </p:cSld>
  <p:clrMapOvr>
    <a:masterClrMapping/>
  </p:clrMapOvr>
  <mc:AlternateContent xmlns:mc="http://schemas.openxmlformats.org/markup-compatibility/2006" xmlns:p14="http://schemas.microsoft.com/office/powerpoint/2010/main">
    <mc:Choice Requires="p14">
      <p:transition spd="med" p14:dur="700" advTm="32380">
        <p:fade/>
      </p:transition>
    </mc:Choice>
    <mc:Fallback xmlns="">
      <p:transition spd="med" advTm="3238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EA4E0-4D69-3841-2B52-D5B5EBBAC7F5}"/>
            </a:ext>
          </a:extLst>
        </p:cNvPr>
        <p:cNvGrpSpPr/>
        <p:nvPr/>
      </p:nvGrpSpPr>
      <p:grpSpPr>
        <a:xfrm>
          <a:off x="0" y="0"/>
          <a:ext cx="0" cy="0"/>
          <a:chOff x="0" y="0"/>
          <a:chExt cx="0" cy="0"/>
        </a:xfrm>
      </p:grpSpPr>
      <p:sp>
        <p:nvSpPr>
          <p:cNvPr id="4" name="Body Text">
            <a:extLst>
              <a:ext uri="{FF2B5EF4-FFF2-40B4-BE49-F238E27FC236}">
                <a16:creationId xmlns:a16="http://schemas.microsoft.com/office/drawing/2014/main" id="{9877433F-7938-4CB4-B498-50D1D7CA3727}"/>
              </a:ext>
            </a:extLst>
          </p:cNvPr>
          <p:cNvSpPr>
            <a:spLocks noGrp="1"/>
          </p:cNvSpPr>
          <p:nvPr>
            <p:ph type="body" sz="quarter" idx="14"/>
          </p:nvPr>
        </p:nvSpPr>
        <p:spPr>
          <a:xfrm>
            <a:off x="757083" y="5254065"/>
            <a:ext cx="4670323" cy="512448"/>
          </a:xfrm>
        </p:spPr>
        <p:txBody>
          <a:bodyPr>
            <a:normAutofit/>
          </a:bodyPr>
          <a:lstStyle/>
          <a:p>
            <a:pPr marL="0" indent="0" algn="ctr">
              <a:buNone/>
            </a:pPr>
            <a:r>
              <a:rPr lang="en-US" sz="1300">
                <a:latin typeface="Calibri-Bold"/>
              </a:rPr>
              <a:t>Fig. 4.2.3 Measured lift coefficient experience on both driver heads in the Impact Position. Error bar is at a 95% confidence interval.</a:t>
            </a:r>
          </a:p>
        </p:txBody>
      </p:sp>
      <p:sp>
        <p:nvSpPr>
          <p:cNvPr id="5" name="Date">
            <a:extLst>
              <a:ext uri="{FF2B5EF4-FFF2-40B4-BE49-F238E27FC236}">
                <a16:creationId xmlns:a16="http://schemas.microsoft.com/office/drawing/2014/main" id="{ADAB151F-1A79-3761-67F7-3FA8C2D644B0}"/>
              </a:ext>
            </a:extLst>
          </p:cNvPr>
          <p:cNvSpPr>
            <a:spLocks noGrp="1"/>
          </p:cNvSpPr>
          <p:nvPr>
            <p:ph type="dt" sz="half" idx="2"/>
          </p:nvPr>
        </p:nvSpPr>
        <p:spPr/>
        <p:txBody>
          <a:bodyPr/>
          <a:lstStyle/>
          <a:p>
            <a:fld id="{E0C8DACD-4E35-4E4C-AC75-C3DE50F04E7E}" type="datetime1">
              <a:rPr lang="en-US" smtClean="0"/>
              <a:pPr/>
              <a:t>11/22/2024</a:t>
            </a:fld>
            <a:endParaRPr lang="en-US"/>
          </a:p>
        </p:txBody>
      </p:sp>
      <p:sp>
        <p:nvSpPr>
          <p:cNvPr id="6" name="Slide Number">
            <a:extLst>
              <a:ext uri="{FF2B5EF4-FFF2-40B4-BE49-F238E27FC236}">
                <a16:creationId xmlns:a16="http://schemas.microsoft.com/office/drawing/2014/main" id="{2346A73C-2000-6F90-C1B9-7B94E572407A}"/>
              </a:ext>
            </a:extLst>
          </p:cNvPr>
          <p:cNvSpPr>
            <a:spLocks noGrp="1"/>
          </p:cNvSpPr>
          <p:nvPr>
            <p:ph type="sldNum" sz="quarter" idx="4"/>
          </p:nvPr>
        </p:nvSpPr>
        <p:spPr/>
        <p:txBody>
          <a:bodyPr/>
          <a:lstStyle/>
          <a:p>
            <a:fld id="{8A7A6979-0714-4377-B894-6BE4C2D6E202}" type="slidenum">
              <a:rPr lang="en-US" smtClean="0"/>
              <a:pPr/>
              <a:t>12</a:t>
            </a:fld>
            <a:endParaRPr lang="en-US"/>
          </a:p>
        </p:txBody>
      </p:sp>
      <p:sp>
        <p:nvSpPr>
          <p:cNvPr id="7" name="Title">
            <a:extLst>
              <a:ext uri="{FF2B5EF4-FFF2-40B4-BE49-F238E27FC236}">
                <a16:creationId xmlns:a16="http://schemas.microsoft.com/office/drawing/2014/main" id="{45EB6F17-F070-C03D-1B71-3E76AE95AE44}"/>
              </a:ext>
            </a:extLst>
          </p:cNvPr>
          <p:cNvSpPr>
            <a:spLocks noGrp="1"/>
          </p:cNvSpPr>
          <p:nvPr>
            <p:ph type="ctrTitle"/>
          </p:nvPr>
        </p:nvSpPr>
        <p:spPr>
          <a:xfrm>
            <a:off x="1043553" y="429026"/>
            <a:ext cx="9234309" cy="512448"/>
          </a:xfrm>
        </p:spPr>
        <p:txBody>
          <a:bodyPr/>
          <a:lstStyle/>
          <a:p>
            <a:r>
              <a:rPr lang="en-US"/>
              <a:t>Results</a:t>
            </a:r>
          </a:p>
        </p:txBody>
      </p:sp>
      <p:pic>
        <p:nvPicPr>
          <p:cNvPr id="1028" name="Picture 4">
            <a:extLst>
              <a:ext uri="{FF2B5EF4-FFF2-40B4-BE49-F238E27FC236}">
                <a16:creationId xmlns:a16="http://schemas.microsoft.com/office/drawing/2014/main" id="{044F199A-6670-590E-5338-D9802DA5F006}"/>
              </a:ext>
            </a:extLst>
          </p:cNvPr>
          <p:cNvPicPr>
            <a:picLocks noChangeArrowheads="1"/>
          </p:cNvPicPr>
          <p:nvPr/>
        </p:nvPicPr>
        <p:blipFill>
          <a:blip r:embed="rId5"/>
          <a:srcRect/>
          <a:stretch/>
        </p:blipFill>
        <p:spPr bwMode="auto">
          <a:xfrm>
            <a:off x="344472" y="1199231"/>
            <a:ext cx="5495544" cy="3915059"/>
          </a:xfrm>
          <a:prstGeom prst="rect">
            <a:avLst/>
          </a:prstGeom>
          <a:noFill/>
          <a:extLst>
            <a:ext uri="{909E8E84-426E-40DD-AFC4-6F175D3DCCD1}">
              <a14:hiddenFill xmlns:a14="http://schemas.microsoft.com/office/drawing/2010/main">
                <a:solidFill>
                  <a:srgbClr val="FFFFFF"/>
                </a:solidFill>
              </a14:hiddenFill>
            </a:ext>
          </a:extLst>
        </p:spPr>
      </p:pic>
      <p:sp>
        <p:nvSpPr>
          <p:cNvPr id="3" name="Body Text">
            <a:extLst>
              <a:ext uri="{FF2B5EF4-FFF2-40B4-BE49-F238E27FC236}">
                <a16:creationId xmlns:a16="http://schemas.microsoft.com/office/drawing/2014/main" id="{2EBF1877-9C74-FF3E-0D00-5CACF0071796}"/>
              </a:ext>
            </a:extLst>
          </p:cNvPr>
          <p:cNvSpPr txBox="1">
            <a:spLocks/>
          </p:cNvSpPr>
          <p:nvPr/>
        </p:nvSpPr>
        <p:spPr>
          <a:xfrm>
            <a:off x="6456975" y="5254065"/>
            <a:ext cx="4749149" cy="512448"/>
          </a:xfrm>
          <a:prstGeom prst="rect">
            <a:avLst/>
          </a:prstGeom>
        </p:spPr>
        <p:txBody>
          <a:bodyPr vert="horz" lIns="0" tIns="0" rIns="0" bIns="0" rtlCol="0">
            <a:no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kern="1200" normalizeH="0" baseline="0">
                <a:solidFill>
                  <a:schemeClr val="bg1"/>
                </a:solidFill>
                <a:latin typeface="Acumin Pro" panose="020B0504020202020204" pitchFamily="34" charset="77"/>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Wingdings" charset="2"/>
              <a:buNone/>
            </a:pPr>
            <a:r>
              <a:rPr lang="en-US" sz="1300">
                <a:latin typeface="Calibri-Bold"/>
              </a:rPr>
              <a:t>Fig. 4.2.4 Measured lift coefficient experience on both driver heads in the Upside-Down Position. Error bar is at a 95% confidence interval.</a:t>
            </a:r>
          </a:p>
        </p:txBody>
      </p:sp>
      <p:pic>
        <p:nvPicPr>
          <p:cNvPr id="10" name="Picture 9">
            <a:extLst>
              <a:ext uri="{FF2B5EF4-FFF2-40B4-BE49-F238E27FC236}">
                <a16:creationId xmlns:a16="http://schemas.microsoft.com/office/drawing/2014/main" id="{22CB088D-4CF2-E6B2-2163-9CF8DFE9060E}"/>
              </a:ext>
            </a:extLst>
          </p:cNvPr>
          <p:cNvPicPr>
            <a:picLocks/>
          </p:cNvPicPr>
          <p:nvPr/>
        </p:nvPicPr>
        <p:blipFill>
          <a:blip r:embed="rId6"/>
          <a:srcRect/>
          <a:stretch/>
        </p:blipFill>
        <p:spPr>
          <a:xfrm>
            <a:off x="6083777" y="1199232"/>
            <a:ext cx="5495544" cy="3915059"/>
          </a:xfrm>
          <a:prstGeom prst="rect">
            <a:avLst/>
          </a:prstGeom>
        </p:spPr>
      </p:pic>
      <p:pic>
        <p:nvPicPr>
          <p:cNvPr id="9" name="Audio 8">
            <a:hlinkClick r:id="" action="ppaction://media"/>
            <a:extLst>
              <a:ext uri="{FF2B5EF4-FFF2-40B4-BE49-F238E27FC236}">
                <a16:creationId xmlns:a16="http://schemas.microsoft.com/office/drawing/2014/main" id="{D1A094B2-1454-7C3B-EFE2-21B35DADE0E4}"/>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9217040"/>
      </p:ext>
    </p:extLst>
  </p:cSld>
  <p:clrMapOvr>
    <a:masterClrMapping/>
  </p:clrMapOvr>
  <mc:AlternateContent xmlns:mc="http://schemas.openxmlformats.org/markup-compatibility/2006" xmlns:p14="http://schemas.microsoft.com/office/powerpoint/2010/main">
    <mc:Choice Requires="p14">
      <p:transition spd="med" p14:dur="700" advTm="30611">
        <p:fade/>
      </p:transition>
    </mc:Choice>
    <mc:Fallback xmlns="">
      <p:transition spd="med" advTm="306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6D201-CCDD-8BA1-815B-D4D129B3B290}"/>
            </a:ext>
          </a:extLst>
        </p:cNvPr>
        <p:cNvGrpSpPr/>
        <p:nvPr/>
      </p:nvGrpSpPr>
      <p:grpSpPr>
        <a:xfrm>
          <a:off x="0" y="0"/>
          <a:ext cx="0" cy="0"/>
          <a:chOff x="0" y="0"/>
          <a:chExt cx="0" cy="0"/>
        </a:xfrm>
      </p:grpSpPr>
      <p:sp>
        <p:nvSpPr>
          <p:cNvPr id="4" name="Body Text">
            <a:extLst>
              <a:ext uri="{FF2B5EF4-FFF2-40B4-BE49-F238E27FC236}">
                <a16:creationId xmlns:a16="http://schemas.microsoft.com/office/drawing/2014/main" id="{D452E118-84B7-E04C-AC9C-84F695E5ECC9}"/>
              </a:ext>
            </a:extLst>
          </p:cNvPr>
          <p:cNvSpPr>
            <a:spLocks noGrp="1"/>
          </p:cNvSpPr>
          <p:nvPr>
            <p:ph type="body" sz="quarter" idx="14"/>
          </p:nvPr>
        </p:nvSpPr>
        <p:spPr>
          <a:xfrm>
            <a:off x="380943" y="1207877"/>
            <a:ext cx="6111497" cy="4189613"/>
          </a:xfrm>
        </p:spPr>
        <p:txBody>
          <a:bodyPr vert="horz" lIns="0" tIns="0" rIns="0" bIns="0" rtlCol="0" anchor="t">
            <a:normAutofit/>
          </a:bodyPr>
          <a:lstStyle/>
          <a:p>
            <a:endParaRPr lang="en-US" sz="2400">
              <a:solidFill>
                <a:srgbClr val="000000"/>
              </a:solidFill>
              <a:latin typeface="Acumin Pro"/>
            </a:endParaRPr>
          </a:p>
          <a:p>
            <a:endParaRPr lang="en-US" sz="2400"/>
          </a:p>
        </p:txBody>
      </p:sp>
      <p:sp>
        <p:nvSpPr>
          <p:cNvPr id="5" name="Date">
            <a:extLst>
              <a:ext uri="{FF2B5EF4-FFF2-40B4-BE49-F238E27FC236}">
                <a16:creationId xmlns:a16="http://schemas.microsoft.com/office/drawing/2014/main" id="{BBA9168B-98E4-3218-A0F4-76814907EB0E}"/>
              </a:ext>
            </a:extLst>
          </p:cNvPr>
          <p:cNvSpPr>
            <a:spLocks noGrp="1"/>
          </p:cNvSpPr>
          <p:nvPr>
            <p:ph type="dt" sz="half" idx="2"/>
          </p:nvPr>
        </p:nvSpPr>
        <p:spPr/>
        <p:txBody>
          <a:bodyPr/>
          <a:lstStyle/>
          <a:p>
            <a:fld id="{E0C8DACD-4E35-4E4C-AC75-C3DE50F04E7E}" type="datetime1">
              <a:rPr lang="en-US" smtClean="0"/>
              <a:pPr/>
              <a:t>11/22/2024</a:t>
            </a:fld>
            <a:endParaRPr lang="en-US"/>
          </a:p>
        </p:txBody>
      </p:sp>
      <p:sp>
        <p:nvSpPr>
          <p:cNvPr id="6" name="Slide Number">
            <a:extLst>
              <a:ext uri="{FF2B5EF4-FFF2-40B4-BE49-F238E27FC236}">
                <a16:creationId xmlns:a16="http://schemas.microsoft.com/office/drawing/2014/main" id="{E455EBA7-18C7-3547-3563-3FEBF2985559}"/>
              </a:ext>
            </a:extLst>
          </p:cNvPr>
          <p:cNvSpPr>
            <a:spLocks noGrp="1"/>
          </p:cNvSpPr>
          <p:nvPr>
            <p:ph type="sldNum" sz="quarter" idx="4"/>
          </p:nvPr>
        </p:nvSpPr>
        <p:spPr/>
        <p:txBody>
          <a:bodyPr/>
          <a:lstStyle/>
          <a:p>
            <a:fld id="{8A7A6979-0714-4377-B894-6BE4C2D6E202}" type="slidenum">
              <a:rPr lang="en-US" smtClean="0"/>
              <a:pPr/>
              <a:t>13</a:t>
            </a:fld>
            <a:endParaRPr lang="en-US"/>
          </a:p>
        </p:txBody>
      </p:sp>
      <p:sp>
        <p:nvSpPr>
          <p:cNvPr id="7" name="Title">
            <a:extLst>
              <a:ext uri="{FF2B5EF4-FFF2-40B4-BE49-F238E27FC236}">
                <a16:creationId xmlns:a16="http://schemas.microsoft.com/office/drawing/2014/main" id="{74DC4133-82A0-70CF-3641-D664D9DFFA38}"/>
              </a:ext>
            </a:extLst>
          </p:cNvPr>
          <p:cNvSpPr>
            <a:spLocks noGrp="1"/>
          </p:cNvSpPr>
          <p:nvPr>
            <p:ph type="ctrTitle"/>
          </p:nvPr>
        </p:nvSpPr>
        <p:spPr>
          <a:xfrm>
            <a:off x="1043553" y="429026"/>
            <a:ext cx="9234309" cy="512448"/>
          </a:xfrm>
        </p:spPr>
        <p:txBody>
          <a:bodyPr/>
          <a:lstStyle/>
          <a:p>
            <a:r>
              <a:rPr lang="en-US"/>
              <a:t>Key Findings</a:t>
            </a:r>
          </a:p>
        </p:txBody>
      </p:sp>
      <p:sp>
        <p:nvSpPr>
          <p:cNvPr id="2" name="TextBox 1">
            <a:extLst>
              <a:ext uri="{FF2B5EF4-FFF2-40B4-BE49-F238E27FC236}">
                <a16:creationId xmlns:a16="http://schemas.microsoft.com/office/drawing/2014/main" id="{BFD40513-2A28-8ACC-C70E-CFF11A51A61F}"/>
              </a:ext>
            </a:extLst>
          </p:cNvPr>
          <p:cNvSpPr txBox="1"/>
          <p:nvPr/>
        </p:nvSpPr>
        <p:spPr>
          <a:xfrm>
            <a:off x="112643" y="1051340"/>
            <a:ext cx="11096485" cy="526297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panose="05000000000000000000" pitchFamily="2" charset="2"/>
              <a:buChar char="§"/>
            </a:pPr>
            <a:r>
              <a:rPr lang="en-US" sz="2400"/>
              <a:t>High-grade Callaway club experienced more drag than low-grade Tour club. This correlated to difference in drag coefficients between the two.</a:t>
            </a:r>
          </a:p>
          <a:p>
            <a:pPr marL="342900" indent="-342900">
              <a:buFont typeface="Arial"/>
              <a:buChar char="•"/>
            </a:pPr>
            <a:endParaRPr lang="en-US" sz="2400"/>
          </a:p>
          <a:p>
            <a:pPr marL="342900" indent="-342900">
              <a:buFont typeface="Wingdings" panose="05000000000000000000" pitchFamily="2" charset="2"/>
              <a:buChar char="§"/>
            </a:pPr>
            <a:r>
              <a:rPr lang="en-US" sz="2400"/>
              <a:t>Callaway club measurements were more consistent with on-average smaller confidence interval magnitudes</a:t>
            </a:r>
          </a:p>
          <a:p>
            <a:pPr marL="342900" indent="-342900">
              <a:buFont typeface="Arial"/>
              <a:buChar char="•"/>
            </a:pPr>
            <a:endParaRPr lang="en-US" sz="2400"/>
          </a:p>
          <a:p>
            <a:pPr marL="342900" indent="-342900">
              <a:buFont typeface="Wingdings" panose="05000000000000000000" pitchFamily="2" charset="2"/>
              <a:buChar char="§"/>
            </a:pPr>
            <a:r>
              <a:rPr lang="en-US" sz="2400"/>
              <a:t>Force and coefficient calculations for lift included overlapping confidence intervals' between the two driver heads, it cannot be said if there is a significant difference for lift calculations. </a:t>
            </a:r>
          </a:p>
          <a:p>
            <a:pPr marL="342900" indent="-342900">
              <a:buFont typeface="Arial"/>
              <a:buChar char="•"/>
            </a:pPr>
            <a:endParaRPr lang="en-US" sz="2400"/>
          </a:p>
          <a:p>
            <a:r>
              <a:rPr lang="en-US" sz="2400"/>
              <a:t>Our initial assumption that high-grade club would experience lower drag was found to be false.</a:t>
            </a:r>
          </a:p>
          <a:p>
            <a:pPr marL="342900" indent="-342900">
              <a:buFont typeface="Arial"/>
              <a:buChar char="•"/>
            </a:pPr>
            <a:endParaRPr lang="en-US" sz="2400"/>
          </a:p>
          <a:p>
            <a:pPr marL="342900" indent="-342900">
              <a:buFont typeface="Arial"/>
              <a:buChar char="•"/>
            </a:pPr>
            <a:endParaRPr lang="en-US" sz="2400"/>
          </a:p>
        </p:txBody>
      </p:sp>
      <p:pic>
        <p:nvPicPr>
          <p:cNvPr id="9" name="Audio 8">
            <a:hlinkClick r:id="" action="ppaction://media"/>
            <a:extLst>
              <a:ext uri="{FF2B5EF4-FFF2-40B4-BE49-F238E27FC236}">
                <a16:creationId xmlns:a16="http://schemas.microsoft.com/office/drawing/2014/main" id="{2BE9569C-A520-BBAB-0B5C-68DE6B6D6B6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47273041"/>
      </p:ext>
    </p:extLst>
  </p:cSld>
  <p:clrMapOvr>
    <a:masterClrMapping/>
  </p:clrMapOvr>
  <mc:AlternateContent xmlns:mc="http://schemas.openxmlformats.org/markup-compatibility/2006" xmlns:p14="http://schemas.microsoft.com/office/powerpoint/2010/main">
    <mc:Choice Requires="p14">
      <p:transition spd="med" p14:dur="700" advTm="39903">
        <p:fade/>
      </p:transition>
    </mc:Choice>
    <mc:Fallback xmlns="">
      <p:transition spd="med" advTm="399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F39EE-67C7-7054-B1CD-F3939A44AF95}"/>
            </a:ext>
          </a:extLst>
        </p:cNvPr>
        <p:cNvGrpSpPr/>
        <p:nvPr/>
      </p:nvGrpSpPr>
      <p:grpSpPr>
        <a:xfrm>
          <a:off x="0" y="0"/>
          <a:ext cx="0" cy="0"/>
          <a:chOff x="0" y="0"/>
          <a:chExt cx="0" cy="0"/>
        </a:xfrm>
      </p:grpSpPr>
      <p:sp>
        <p:nvSpPr>
          <p:cNvPr id="4" name="Body Text">
            <a:extLst>
              <a:ext uri="{FF2B5EF4-FFF2-40B4-BE49-F238E27FC236}">
                <a16:creationId xmlns:a16="http://schemas.microsoft.com/office/drawing/2014/main" id="{D0D27E42-69D0-FFE7-764A-46D41F50C420}"/>
              </a:ext>
            </a:extLst>
          </p:cNvPr>
          <p:cNvSpPr>
            <a:spLocks noGrp="1"/>
          </p:cNvSpPr>
          <p:nvPr>
            <p:ph type="body" sz="quarter" idx="14"/>
          </p:nvPr>
        </p:nvSpPr>
        <p:spPr>
          <a:xfrm>
            <a:off x="380943" y="1207877"/>
            <a:ext cx="10899740" cy="4189613"/>
          </a:xfrm>
        </p:spPr>
        <p:txBody>
          <a:bodyPr vert="horz" lIns="0" tIns="0" rIns="0" bIns="0" rtlCol="0" anchor="t">
            <a:normAutofit/>
          </a:bodyPr>
          <a:lstStyle/>
          <a:p>
            <a:r>
              <a:rPr lang="en-US" sz="2400">
                <a:solidFill>
                  <a:srgbClr val="000000"/>
                </a:solidFill>
                <a:latin typeface="Acumin Pro"/>
              </a:rPr>
              <a:t>Utilize larger sample size of driver heads to determine if behavior holds true in general.</a:t>
            </a:r>
            <a:endParaRPr lang="en-US" sz="2400"/>
          </a:p>
          <a:p>
            <a:endParaRPr lang="en-US" sz="2400">
              <a:solidFill>
                <a:srgbClr val="000000"/>
              </a:solidFill>
              <a:latin typeface="Acumin Pro"/>
            </a:endParaRPr>
          </a:p>
          <a:p>
            <a:r>
              <a:rPr lang="en-US" sz="2400">
                <a:solidFill>
                  <a:srgbClr val="000000"/>
                </a:solidFill>
                <a:latin typeface="Acumin Pro"/>
              </a:rPr>
              <a:t>Preform experiment over range of price point (ex. 10 USD vs. 50 USD vs. 100 USD clubs) to determine correlation in aerodynamic behavior and grade/pricing.</a:t>
            </a:r>
          </a:p>
          <a:p>
            <a:endParaRPr lang="en-US" sz="2400">
              <a:solidFill>
                <a:srgbClr val="000000"/>
              </a:solidFill>
              <a:latin typeface="Acumin Pro"/>
            </a:endParaRPr>
          </a:p>
          <a:p>
            <a:r>
              <a:rPr lang="en-US" sz="2400">
                <a:solidFill>
                  <a:srgbClr val="000000"/>
                </a:solidFill>
                <a:latin typeface="Acumin Pro"/>
              </a:rPr>
              <a:t>Preform the experiment with different brands</a:t>
            </a:r>
          </a:p>
          <a:p>
            <a:endParaRPr lang="en-US" sz="2400">
              <a:solidFill>
                <a:srgbClr val="000000"/>
              </a:solidFill>
              <a:latin typeface="Acumin Pro"/>
            </a:endParaRPr>
          </a:p>
          <a:p>
            <a:r>
              <a:rPr lang="en-US" sz="2400">
                <a:solidFill>
                  <a:srgbClr val="000000"/>
                </a:solidFill>
                <a:latin typeface="Acumin Pro"/>
              </a:rPr>
              <a:t>Utilize spring to dampen vibrations and reduce error in future wind tunnel measurements.</a:t>
            </a:r>
          </a:p>
        </p:txBody>
      </p:sp>
      <p:sp>
        <p:nvSpPr>
          <p:cNvPr id="5" name="Date">
            <a:extLst>
              <a:ext uri="{FF2B5EF4-FFF2-40B4-BE49-F238E27FC236}">
                <a16:creationId xmlns:a16="http://schemas.microsoft.com/office/drawing/2014/main" id="{038A5A3D-20D2-B74C-2BC0-980B87521D17}"/>
              </a:ext>
            </a:extLst>
          </p:cNvPr>
          <p:cNvSpPr>
            <a:spLocks noGrp="1"/>
          </p:cNvSpPr>
          <p:nvPr>
            <p:ph type="dt" sz="half" idx="2"/>
          </p:nvPr>
        </p:nvSpPr>
        <p:spPr/>
        <p:txBody>
          <a:bodyPr/>
          <a:lstStyle/>
          <a:p>
            <a:fld id="{E0C8DACD-4E35-4E4C-AC75-C3DE50F04E7E}" type="datetime1">
              <a:rPr lang="en-US" smtClean="0"/>
              <a:pPr/>
              <a:t>11/22/2024</a:t>
            </a:fld>
            <a:endParaRPr lang="en-US"/>
          </a:p>
        </p:txBody>
      </p:sp>
      <p:sp>
        <p:nvSpPr>
          <p:cNvPr id="6" name="Slide Number">
            <a:extLst>
              <a:ext uri="{FF2B5EF4-FFF2-40B4-BE49-F238E27FC236}">
                <a16:creationId xmlns:a16="http://schemas.microsoft.com/office/drawing/2014/main" id="{80145728-3FBA-6AF7-9226-10EC0662DB8B}"/>
              </a:ext>
            </a:extLst>
          </p:cNvPr>
          <p:cNvSpPr>
            <a:spLocks noGrp="1"/>
          </p:cNvSpPr>
          <p:nvPr>
            <p:ph type="sldNum" sz="quarter" idx="4"/>
          </p:nvPr>
        </p:nvSpPr>
        <p:spPr/>
        <p:txBody>
          <a:bodyPr/>
          <a:lstStyle/>
          <a:p>
            <a:fld id="{8A7A6979-0714-4377-B894-6BE4C2D6E202}" type="slidenum">
              <a:rPr lang="en-US" smtClean="0"/>
              <a:pPr/>
              <a:t>14</a:t>
            </a:fld>
            <a:endParaRPr lang="en-US"/>
          </a:p>
        </p:txBody>
      </p:sp>
      <p:sp>
        <p:nvSpPr>
          <p:cNvPr id="7" name="Title">
            <a:extLst>
              <a:ext uri="{FF2B5EF4-FFF2-40B4-BE49-F238E27FC236}">
                <a16:creationId xmlns:a16="http://schemas.microsoft.com/office/drawing/2014/main" id="{47E9D342-AE31-7A7D-D4C6-4DD2689D9C1B}"/>
              </a:ext>
            </a:extLst>
          </p:cNvPr>
          <p:cNvSpPr>
            <a:spLocks noGrp="1"/>
          </p:cNvSpPr>
          <p:nvPr>
            <p:ph type="ctrTitle"/>
          </p:nvPr>
        </p:nvSpPr>
        <p:spPr>
          <a:xfrm>
            <a:off x="1043553" y="429026"/>
            <a:ext cx="9234309" cy="512448"/>
          </a:xfrm>
        </p:spPr>
        <p:txBody>
          <a:bodyPr/>
          <a:lstStyle/>
          <a:p>
            <a:r>
              <a:rPr lang="en-US"/>
              <a:t>Future Work</a:t>
            </a:r>
          </a:p>
        </p:txBody>
      </p:sp>
      <p:pic>
        <p:nvPicPr>
          <p:cNvPr id="8" name="Audio 7">
            <a:hlinkClick r:id="" action="ppaction://media"/>
            <a:extLst>
              <a:ext uri="{FF2B5EF4-FFF2-40B4-BE49-F238E27FC236}">
                <a16:creationId xmlns:a16="http://schemas.microsoft.com/office/drawing/2014/main" id="{224D5837-783F-54E6-D2D6-B18830EB495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45427260"/>
      </p:ext>
    </p:extLst>
  </p:cSld>
  <p:clrMapOvr>
    <a:masterClrMapping/>
  </p:clrMapOvr>
  <mc:AlternateContent xmlns:mc="http://schemas.openxmlformats.org/markup-compatibility/2006" xmlns:p14="http://schemas.microsoft.com/office/powerpoint/2010/main">
    <mc:Choice Requires="p14">
      <p:transition spd="med" p14:dur="700" advTm="38766">
        <p:fade/>
      </p:transition>
    </mc:Choice>
    <mc:Fallback xmlns="">
      <p:transition spd="med" advTm="387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F39EE-67C7-7054-B1CD-F3939A44AF95}"/>
            </a:ext>
          </a:extLst>
        </p:cNvPr>
        <p:cNvGrpSpPr/>
        <p:nvPr/>
      </p:nvGrpSpPr>
      <p:grpSpPr>
        <a:xfrm>
          <a:off x="0" y="0"/>
          <a:ext cx="0" cy="0"/>
          <a:chOff x="0" y="0"/>
          <a:chExt cx="0" cy="0"/>
        </a:xfrm>
      </p:grpSpPr>
      <p:sp>
        <p:nvSpPr>
          <p:cNvPr id="4" name="Body Text">
            <a:extLst>
              <a:ext uri="{FF2B5EF4-FFF2-40B4-BE49-F238E27FC236}">
                <a16:creationId xmlns:a16="http://schemas.microsoft.com/office/drawing/2014/main" id="{D0D27E42-69D0-FFE7-764A-46D41F50C420}"/>
              </a:ext>
            </a:extLst>
          </p:cNvPr>
          <p:cNvSpPr>
            <a:spLocks noGrp="1"/>
          </p:cNvSpPr>
          <p:nvPr>
            <p:ph type="body" sz="quarter" idx="14"/>
          </p:nvPr>
        </p:nvSpPr>
        <p:spPr>
          <a:xfrm>
            <a:off x="380943" y="1207877"/>
            <a:ext cx="10899740" cy="4189613"/>
          </a:xfrm>
        </p:spPr>
        <p:txBody>
          <a:bodyPr vert="horz" lIns="0" tIns="0" rIns="0" bIns="0" rtlCol="0" anchor="t">
            <a:normAutofit/>
          </a:bodyPr>
          <a:lstStyle/>
          <a:p>
            <a:pPr>
              <a:lnSpc>
                <a:spcPct val="200000"/>
              </a:lnSpc>
              <a:buNone/>
            </a:pPr>
            <a:r>
              <a:rPr lang="en-US">
                <a:solidFill>
                  <a:srgbClr val="000000"/>
                </a:solidFill>
                <a:latin typeface="Acumin Pro"/>
              </a:rPr>
              <a:t>Lab3, Mechanical School of Engineering, (2024) </a:t>
            </a:r>
            <a:endParaRPr lang="en-US"/>
          </a:p>
          <a:p>
            <a:pPr>
              <a:lnSpc>
                <a:spcPct val="200000"/>
              </a:lnSpc>
              <a:buNone/>
            </a:pPr>
            <a:r>
              <a:rPr lang="en-US" err="1">
                <a:solidFill>
                  <a:srgbClr val="000000"/>
                </a:solidFill>
                <a:latin typeface="Acumin Pro"/>
              </a:rPr>
              <a:t>Openstax</a:t>
            </a:r>
            <a:r>
              <a:rPr lang="en-US">
                <a:solidFill>
                  <a:srgbClr val="000000"/>
                </a:solidFill>
                <a:latin typeface="Acumin Pro"/>
              </a:rPr>
              <a:t> (n.d.) </a:t>
            </a:r>
            <a:r>
              <a:rPr lang="en-US">
                <a:solidFill>
                  <a:srgbClr val="000000"/>
                </a:solidFill>
                <a:latin typeface="Acumin Pro"/>
                <a:hlinkClick r:id="rId5"/>
              </a:rPr>
              <a:t>https://openstax.org/books/university-physics-volume-1</a:t>
            </a:r>
            <a:endParaRPr lang="en-US"/>
          </a:p>
          <a:p>
            <a:pPr marL="0" indent="0">
              <a:buNone/>
            </a:pPr>
            <a:endParaRPr lang="en-US">
              <a:solidFill>
                <a:srgbClr val="000000"/>
              </a:solidFill>
              <a:latin typeface="Acumin Pro"/>
            </a:endParaRPr>
          </a:p>
        </p:txBody>
      </p:sp>
      <p:sp>
        <p:nvSpPr>
          <p:cNvPr id="5" name="Date">
            <a:extLst>
              <a:ext uri="{FF2B5EF4-FFF2-40B4-BE49-F238E27FC236}">
                <a16:creationId xmlns:a16="http://schemas.microsoft.com/office/drawing/2014/main" id="{038A5A3D-20D2-B74C-2BC0-980B87521D17}"/>
              </a:ext>
            </a:extLst>
          </p:cNvPr>
          <p:cNvSpPr>
            <a:spLocks noGrp="1"/>
          </p:cNvSpPr>
          <p:nvPr>
            <p:ph type="dt" sz="half" idx="2"/>
          </p:nvPr>
        </p:nvSpPr>
        <p:spPr/>
        <p:txBody>
          <a:bodyPr/>
          <a:lstStyle/>
          <a:p>
            <a:fld id="{E0C8DACD-4E35-4E4C-AC75-C3DE50F04E7E}" type="datetime1">
              <a:rPr lang="en-US" smtClean="0"/>
              <a:pPr/>
              <a:t>11/22/2024</a:t>
            </a:fld>
            <a:endParaRPr lang="en-US"/>
          </a:p>
        </p:txBody>
      </p:sp>
      <p:sp>
        <p:nvSpPr>
          <p:cNvPr id="6" name="Slide Number">
            <a:extLst>
              <a:ext uri="{FF2B5EF4-FFF2-40B4-BE49-F238E27FC236}">
                <a16:creationId xmlns:a16="http://schemas.microsoft.com/office/drawing/2014/main" id="{80145728-3FBA-6AF7-9226-10EC0662DB8B}"/>
              </a:ext>
            </a:extLst>
          </p:cNvPr>
          <p:cNvSpPr>
            <a:spLocks noGrp="1"/>
          </p:cNvSpPr>
          <p:nvPr>
            <p:ph type="sldNum" sz="quarter" idx="4"/>
          </p:nvPr>
        </p:nvSpPr>
        <p:spPr/>
        <p:txBody>
          <a:bodyPr/>
          <a:lstStyle/>
          <a:p>
            <a:fld id="{8A7A6979-0714-4377-B894-6BE4C2D6E202}" type="slidenum">
              <a:rPr lang="en-US" smtClean="0"/>
              <a:pPr/>
              <a:t>15</a:t>
            </a:fld>
            <a:endParaRPr lang="en-US"/>
          </a:p>
        </p:txBody>
      </p:sp>
      <p:sp>
        <p:nvSpPr>
          <p:cNvPr id="7" name="Title">
            <a:extLst>
              <a:ext uri="{FF2B5EF4-FFF2-40B4-BE49-F238E27FC236}">
                <a16:creationId xmlns:a16="http://schemas.microsoft.com/office/drawing/2014/main" id="{47E9D342-AE31-7A7D-D4C6-4DD2689D9C1B}"/>
              </a:ext>
            </a:extLst>
          </p:cNvPr>
          <p:cNvSpPr>
            <a:spLocks noGrp="1"/>
          </p:cNvSpPr>
          <p:nvPr>
            <p:ph type="ctrTitle"/>
          </p:nvPr>
        </p:nvSpPr>
        <p:spPr>
          <a:xfrm>
            <a:off x="1043553" y="429026"/>
            <a:ext cx="9234309" cy="512448"/>
          </a:xfrm>
        </p:spPr>
        <p:txBody>
          <a:bodyPr/>
          <a:lstStyle/>
          <a:p>
            <a:r>
              <a:rPr lang="en-US">
                <a:latin typeface="Acumin Pro ExtraCondensed"/>
              </a:rPr>
              <a:t>References</a:t>
            </a:r>
            <a:endParaRPr lang="en-US"/>
          </a:p>
        </p:txBody>
      </p:sp>
      <p:pic>
        <p:nvPicPr>
          <p:cNvPr id="8" name="Audio 7">
            <a:hlinkClick r:id="" action="ppaction://media"/>
            <a:extLst>
              <a:ext uri="{FF2B5EF4-FFF2-40B4-BE49-F238E27FC236}">
                <a16:creationId xmlns:a16="http://schemas.microsoft.com/office/drawing/2014/main" id="{503719BE-48F8-AA3B-A714-85272B0CA20A}"/>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78654841"/>
      </p:ext>
    </p:extLst>
  </p:cSld>
  <p:clrMapOvr>
    <a:masterClrMapping/>
  </p:clrMapOvr>
  <mc:AlternateContent xmlns:mc="http://schemas.openxmlformats.org/markup-compatibility/2006" xmlns:p14="http://schemas.microsoft.com/office/powerpoint/2010/main">
    <mc:Choice Requires="p14">
      <p:transition spd="med" p14:dur="700" advTm="4576">
        <p:fade/>
      </p:transition>
    </mc:Choice>
    <mc:Fallback xmlns="">
      <p:transition spd="med" advTm="457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54486-2A6A-DD4E-9A8D-861B2E201A1F}"/>
              </a:ext>
            </a:extLst>
          </p:cNvPr>
          <p:cNvSpPr>
            <a:spLocks noGrp="1"/>
          </p:cNvSpPr>
          <p:nvPr>
            <p:ph type="ctrTitle"/>
          </p:nvPr>
        </p:nvSpPr>
        <p:spPr>
          <a:xfrm>
            <a:off x="3871595" y="3047360"/>
            <a:ext cx="7334529" cy="854080"/>
          </a:xfrm>
        </p:spPr>
        <p:txBody>
          <a:bodyPr/>
          <a:lstStyle/>
          <a:p>
            <a:r>
              <a:rPr lang="en-US"/>
              <a:t>Thank You!</a:t>
            </a:r>
          </a:p>
        </p:txBody>
      </p:sp>
      <p:sp>
        <p:nvSpPr>
          <p:cNvPr id="4" name="Date Placeholder 3">
            <a:extLst>
              <a:ext uri="{FF2B5EF4-FFF2-40B4-BE49-F238E27FC236}">
                <a16:creationId xmlns:a16="http://schemas.microsoft.com/office/drawing/2014/main" id="{0B04DDC6-A6C5-6D40-8160-BEDB0CF8C6DD}"/>
              </a:ext>
            </a:extLst>
          </p:cNvPr>
          <p:cNvSpPr>
            <a:spLocks noGrp="1"/>
          </p:cNvSpPr>
          <p:nvPr>
            <p:ph type="dt" sz="half" idx="10"/>
          </p:nvPr>
        </p:nvSpPr>
        <p:spPr/>
        <p:txBody>
          <a:bodyPr/>
          <a:lstStyle/>
          <a:p>
            <a:fld id="{049DC8E1-D369-0F48-9062-BB068AFD07CE}" type="datetime1">
              <a:rPr lang="en-US" smtClean="0"/>
              <a:pPr/>
              <a:t>11/22/2024</a:t>
            </a:fld>
            <a:endParaRPr lang="en-US"/>
          </a:p>
        </p:txBody>
      </p:sp>
      <p:sp>
        <p:nvSpPr>
          <p:cNvPr id="5" name="Slide Number Placeholder 4">
            <a:extLst>
              <a:ext uri="{FF2B5EF4-FFF2-40B4-BE49-F238E27FC236}">
                <a16:creationId xmlns:a16="http://schemas.microsoft.com/office/drawing/2014/main" id="{B05C2BE5-BF22-EF46-A621-4EB44D385B5E}"/>
              </a:ext>
            </a:extLst>
          </p:cNvPr>
          <p:cNvSpPr>
            <a:spLocks noGrp="1"/>
          </p:cNvSpPr>
          <p:nvPr>
            <p:ph type="sldNum" sz="quarter" idx="12"/>
          </p:nvPr>
        </p:nvSpPr>
        <p:spPr/>
        <p:txBody>
          <a:bodyPr/>
          <a:lstStyle/>
          <a:p>
            <a:fld id="{8A7A6979-0714-4377-B894-6BE4C2D6E202}" type="slidenum">
              <a:rPr lang="en-US" smtClean="0"/>
              <a:pPr/>
              <a:t>16</a:t>
            </a:fld>
            <a:endParaRPr lang="en-US"/>
          </a:p>
        </p:txBody>
      </p:sp>
      <p:pic>
        <p:nvPicPr>
          <p:cNvPr id="7" name="Audio 6">
            <a:hlinkClick r:id="" action="ppaction://media"/>
            <a:extLst>
              <a:ext uri="{FF2B5EF4-FFF2-40B4-BE49-F238E27FC236}">
                <a16:creationId xmlns:a16="http://schemas.microsoft.com/office/drawing/2014/main" id="{811E4D57-7C24-F5B4-5DA2-BAF08554F4D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88098976"/>
      </p:ext>
    </p:extLst>
  </p:cSld>
  <p:clrMapOvr>
    <a:masterClrMapping/>
  </p:clrMapOvr>
  <mc:AlternateContent xmlns:mc="http://schemas.openxmlformats.org/markup-compatibility/2006" xmlns:p14="http://schemas.microsoft.com/office/powerpoint/2010/main">
    <mc:Choice Requires="p14">
      <p:transition spd="med" p14:dur="700" advTm="2408">
        <p:fade/>
      </p:transition>
    </mc:Choice>
    <mc:Fallback xmlns="">
      <p:transition spd="med" advTm="240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89832144-C52E-F983-0507-7A8E7AD7279E}"/>
              </a:ext>
            </a:extLst>
          </p:cNvPr>
          <p:cNvPicPr>
            <a:picLocks noGrp="1" noChangeAspect="1"/>
          </p:cNvPicPr>
          <p:nvPr>
            <p:ph type="pic" sz="quarter" idx="13"/>
          </p:nvPr>
        </p:nvPicPr>
        <p:blipFill>
          <a:blip r:embed="rId4"/>
          <a:srcRect l="7887" r="7887"/>
          <a:stretch>
            <a:fillRect/>
          </a:stretch>
        </p:blipFill>
        <p:spPr>
          <a:xfrm>
            <a:off x="393290" y="151730"/>
            <a:ext cx="9773265" cy="5497461"/>
          </a:xfrm>
        </p:spPr>
      </p:pic>
      <p:sp>
        <p:nvSpPr>
          <p:cNvPr id="4" name="Date Placeholder 3">
            <a:extLst>
              <a:ext uri="{FF2B5EF4-FFF2-40B4-BE49-F238E27FC236}">
                <a16:creationId xmlns:a16="http://schemas.microsoft.com/office/drawing/2014/main" id="{319CB85F-2A36-B8B9-7D39-AEFA0331CEA3}"/>
              </a:ext>
            </a:extLst>
          </p:cNvPr>
          <p:cNvSpPr>
            <a:spLocks noGrp="1"/>
          </p:cNvSpPr>
          <p:nvPr>
            <p:ph type="dt" sz="half" idx="10"/>
          </p:nvPr>
        </p:nvSpPr>
        <p:spPr/>
        <p:txBody>
          <a:bodyPr/>
          <a:lstStyle/>
          <a:p>
            <a:fld id="{049DC8E1-D369-0F48-9062-BB068AFD07CE}" type="datetime1">
              <a:rPr lang="en-US" smtClean="0"/>
              <a:pPr/>
              <a:t>11/22/2024</a:t>
            </a:fld>
            <a:endParaRPr lang="en-US"/>
          </a:p>
        </p:txBody>
      </p:sp>
      <p:sp>
        <p:nvSpPr>
          <p:cNvPr id="5" name="Slide Number Placeholder 4">
            <a:extLst>
              <a:ext uri="{FF2B5EF4-FFF2-40B4-BE49-F238E27FC236}">
                <a16:creationId xmlns:a16="http://schemas.microsoft.com/office/drawing/2014/main" id="{E2957F71-392C-7FED-02FC-0EC00F501757}"/>
              </a:ext>
            </a:extLst>
          </p:cNvPr>
          <p:cNvSpPr>
            <a:spLocks noGrp="1"/>
          </p:cNvSpPr>
          <p:nvPr>
            <p:ph type="sldNum" sz="quarter" idx="12"/>
          </p:nvPr>
        </p:nvSpPr>
        <p:spPr/>
        <p:txBody>
          <a:bodyPr/>
          <a:lstStyle/>
          <a:p>
            <a:fld id="{8A7A6979-0714-4377-B894-6BE4C2D6E202}" type="slidenum">
              <a:rPr lang="en-US" smtClean="0"/>
              <a:pPr/>
              <a:t>17</a:t>
            </a:fld>
            <a:endParaRPr lang="en-US"/>
          </a:p>
        </p:txBody>
      </p:sp>
      <p:sp>
        <p:nvSpPr>
          <p:cNvPr id="11" name="Title 10">
            <a:extLst>
              <a:ext uri="{FF2B5EF4-FFF2-40B4-BE49-F238E27FC236}">
                <a16:creationId xmlns:a16="http://schemas.microsoft.com/office/drawing/2014/main" id="{EC89CE42-EAFB-7FB1-2AEF-C0EA6EC73130}"/>
              </a:ext>
            </a:extLst>
          </p:cNvPr>
          <p:cNvSpPr>
            <a:spLocks noGrp="1"/>
          </p:cNvSpPr>
          <p:nvPr>
            <p:ph type="ctrTitle"/>
          </p:nvPr>
        </p:nvSpPr>
        <p:spPr>
          <a:xfrm>
            <a:off x="701506" y="383457"/>
            <a:ext cx="5330178" cy="498598"/>
          </a:xfrm>
        </p:spPr>
        <p:txBody>
          <a:bodyPr/>
          <a:lstStyle/>
          <a:p>
            <a:r>
              <a:rPr lang="en-US"/>
              <a:t>Rifqi </a:t>
            </a:r>
            <a:r>
              <a:rPr lang="en-US" err="1"/>
              <a:t>Sambodo</a:t>
            </a:r>
            <a:r>
              <a:rPr lang="en-US"/>
              <a:t>, Jackson Emerson, Dev Lekhadia (Left, Middle, Right)</a:t>
            </a:r>
          </a:p>
        </p:txBody>
      </p:sp>
      <p:pic>
        <p:nvPicPr>
          <p:cNvPr id="14" name="Audio 13">
            <a:hlinkClick r:id="" action="ppaction://media"/>
            <a:extLst>
              <a:ext uri="{FF2B5EF4-FFF2-40B4-BE49-F238E27FC236}">
                <a16:creationId xmlns:a16="http://schemas.microsoft.com/office/drawing/2014/main" id="{3AC0467C-5D66-251C-D97B-D74C96540C6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39528967"/>
      </p:ext>
    </p:extLst>
  </p:cSld>
  <p:clrMapOvr>
    <a:masterClrMapping/>
  </p:clrMapOvr>
  <mc:AlternateContent xmlns:mc="http://schemas.openxmlformats.org/markup-compatibility/2006" xmlns:p14="http://schemas.microsoft.com/office/powerpoint/2010/main">
    <mc:Choice Requires="p14">
      <p:transition spd="med" p14:dur="700" advTm="2034">
        <p:fade/>
      </p:transition>
    </mc:Choice>
    <mc:Fallback xmlns="">
      <p:transition spd="med" advTm="203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theme/theme1.xml><?xml version="1.0" encoding="utf-8"?>
<a:theme xmlns:a="http://schemas.openxmlformats.org/drawingml/2006/main" name="Purdue1">
  <a:themeElements>
    <a:clrScheme name="PurdueColors">
      <a:dk1>
        <a:srgbClr val="000000"/>
      </a:dk1>
      <a:lt1>
        <a:srgbClr val="000000"/>
      </a:lt1>
      <a:dk2>
        <a:srgbClr val="C4BFC0"/>
      </a:dk2>
      <a:lt2>
        <a:srgbClr val="C9B991"/>
      </a:lt2>
      <a:accent1>
        <a:srgbClr val="8E6F3E"/>
      </a:accent1>
      <a:accent2>
        <a:srgbClr val="555960"/>
      </a:accent2>
      <a:accent3>
        <a:srgbClr val="C9B991"/>
      </a:accent3>
      <a:accent4>
        <a:srgbClr val="FFFFFF"/>
      </a:accent4>
      <a:accent5>
        <a:srgbClr val="000000"/>
      </a:accent5>
      <a:accent6>
        <a:srgbClr val="555960"/>
      </a:accent6>
      <a:hlink>
        <a:srgbClr val="000000"/>
      </a:hlink>
      <a:folHlink>
        <a:srgbClr val="555960"/>
      </a:folHlink>
    </a:clrScheme>
    <a:fontScheme name="PurdueBrand">
      <a:majorFont>
        <a:latin typeface="Acumin Pro ExtraCondensed Smbd"/>
        <a:ea typeface=""/>
        <a:cs typeface=""/>
      </a:majorFont>
      <a:minorFont>
        <a:latin typeface="Acumin Pro"/>
        <a:ea typeface=""/>
        <a:cs typeface=""/>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resentation14" id="{0CF47CF6-2426-AC4D-905D-6D20B8AA216B}" vid="{419CF352-DACA-A141-AB49-B01E07C3D7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8ec5e15-f983-4cdf-b621-ac706ac30c4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B52B87646198D47AAA84B6DEDBF4D16" ma:contentTypeVersion="13" ma:contentTypeDescription="Create a new document." ma:contentTypeScope="" ma:versionID="0101db9c38cfee56bd2e693077bf24dc">
  <xsd:schema xmlns:xsd="http://www.w3.org/2001/XMLSchema" xmlns:xs="http://www.w3.org/2001/XMLSchema" xmlns:p="http://schemas.microsoft.com/office/2006/metadata/properties" xmlns:ns3="58ec5e15-f983-4cdf-b621-ac706ac30c48" xmlns:ns4="80dd6e38-bb78-435a-81bc-b26d7cef992e" targetNamespace="http://schemas.microsoft.com/office/2006/metadata/properties" ma:root="true" ma:fieldsID="3e5694a7f026cd5031897ef74613e42a" ns3:_="" ns4:_="">
    <xsd:import namespace="58ec5e15-f983-4cdf-b621-ac706ac30c48"/>
    <xsd:import namespace="80dd6e38-bb78-435a-81bc-b26d7cef992e"/>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ObjectDetectorVersions" minOccurs="0"/>
                <xsd:element ref="ns3:MediaServiceSearchProperties" minOccurs="0"/>
                <xsd:element ref="ns3:MediaServiceDateTaken"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ec5e15-f983-4cdf-b621-ac706ac30c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0dd6e38-bb78-435a-81bc-b26d7cef992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98D30B-F125-437B-93DF-E7CDC9EDA8C7}">
  <ds:schemaRefs>
    <ds:schemaRef ds:uri="http://purl.org/dc/terms/"/>
    <ds:schemaRef ds:uri="http://schemas.microsoft.com/office/infopath/2007/PartnerControls"/>
    <ds:schemaRef ds:uri="http://schemas.microsoft.com/office/2006/documentManagement/types"/>
    <ds:schemaRef ds:uri="http://www.w3.org/XML/1998/namespace"/>
    <ds:schemaRef ds:uri="58ec5e15-f983-4cdf-b621-ac706ac30c48"/>
    <ds:schemaRef ds:uri="80dd6e38-bb78-435a-81bc-b26d7cef992e"/>
    <ds:schemaRef ds:uri="http://purl.org/dc/dcmitype/"/>
    <ds:schemaRef ds:uri="http://purl.org/dc/elements/1.1/"/>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F5193DBD-D7CD-464B-95D2-ABBFB3F52DFE}">
  <ds:schemaRefs>
    <ds:schemaRef ds:uri="http://schemas.microsoft.com/sharepoint/v3/contenttype/forms"/>
  </ds:schemaRefs>
</ds:datastoreItem>
</file>

<file path=customXml/itemProps3.xml><?xml version="1.0" encoding="utf-8"?>
<ds:datastoreItem xmlns:ds="http://schemas.openxmlformats.org/officeDocument/2006/customXml" ds:itemID="{CB529551-F18A-46A3-B9EC-4A1C6A76021E}">
  <ds:schemaRefs>
    <ds:schemaRef ds:uri="58ec5e15-f983-4cdf-b621-ac706ac30c48"/>
    <ds:schemaRef ds:uri="80dd6e38-bb78-435a-81bc-b26d7cef992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PU-CoE-Template_Gold_WideScreen</Template>
  <TotalTime>0</TotalTime>
  <Words>1905</Words>
  <Application>Microsoft Office PowerPoint</Application>
  <PresentationFormat>Widescreen</PresentationFormat>
  <Paragraphs>160</Paragraphs>
  <Slides>17</Slides>
  <Notes>16</Notes>
  <HiddenSlides>0</HiddenSlides>
  <MMClips>17</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17</vt:i4>
      </vt:variant>
    </vt:vector>
  </HeadingPairs>
  <TitlesOfParts>
    <vt:vector size="33" baseType="lpstr">
      <vt:lpstr>Acumin Pro</vt:lpstr>
      <vt:lpstr>Calibri</vt:lpstr>
      <vt:lpstr>Acumin Pro ExtraCondensed</vt:lpstr>
      <vt:lpstr>Acumin Pro ExtraCondensed Smbd</vt:lpstr>
      <vt:lpstr>Acumin Pro Semibold</vt:lpstr>
      <vt:lpstr>Aptos</vt:lpstr>
      <vt:lpstr>Courier New</vt:lpstr>
      <vt:lpstr>United Sans Reg Medium</vt:lpstr>
      <vt:lpstr>Arial</vt:lpstr>
      <vt:lpstr>Acumin Pro Medium</vt:lpstr>
      <vt:lpstr>Wingdings</vt:lpstr>
      <vt:lpstr>Times New Roman</vt:lpstr>
      <vt:lpstr>Acumin Pro SemiCondensed</vt:lpstr>
      <vt:lpstr>Calibri-Bold</vt:lpstr>
      <vt:lpstr>United Sans Cd Md</vt:lpstr>
      <vt:lpstr>Purdue1</vt:lpstr>
      <vt:lpstr>DRAG AND LIFT COMPARISON BETWEEN A HIGH-END AND LOW-END GOLF CLUB DRIVER HEAD</vt:lpstr>
      <vt:lpstr>Introduction</vt:lpstr>
      <vt:lpstr>Objective</vt:lpstr>
      <vt:lpstr>Facility &amp; Instruments</vt:lpstr>
      <vt:lpstr>Test Model</vt:lpstr>
      <vt:lpstr>Test Plan</vt:lpstr>
      <vt:lpstr>Test Plan</vt:lpstr>
      <vt:lpstr>Test Plan</vt:lpstr>
      <vt:lpstr>Results</vt:lpstr>
      <vt:lpstr>Results</vt:lpstr>
      <vt:lpstr>Results</vt:lpstr>
      <vt:lpstr>Results</vt:lpstr>
      <vt:lpstr>Key Findings</vt:lpstr>
      <vt:lpstr>Future Work</vt:lpstr>
      <vt:lpstr>References</vt:lpstr>
      <vt:lpstr>Thank You!</vt:lpstr>
      <vt:lpstr>Rifqi Sambodo, Jackson Emerson, Dev Lekhadia (Left, Middle, 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Aditya Anilkumar</dc:creator>
  <cp:lastModifiedBy>Emerson, Jackson Dean</cp:lastModifiedBy>
  <cp:revision>1</cp:revision>
  <dcterms:created xsi:type="dcterms:W3CDTF">2022-10-27T12:01:25Z</dcterms:created>
  <dcterms:modified xsi:type="dcterms:W3CDTF">2024-11-23T04:29:02Z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044bd30-2ed7-4c9d-9d12-46200872a97b_Enabled">
    <vt:lpwstr>true</vt:lpwstr>
  </property>
  <property fmtid="{D5CDD505-2E9C-101B-9397-08002B2CF9AE}" pid="3" name="MSIP_Label_4044bd30-2ed7-4c9d-9d12-46200872a97b_SetDate">
    <vt:lpwstr>2023-11-27T14:46:36Z</vt:lpwstr>
  </property>
  <property fmtid="{D5CDD505-2E9C-101B-9397-08002B2CF9AE}" pid="4" name="MSIP_Label_4044bd30-2ed7-4c9d-9d12-46200872a97b_Method">
    <vt:lpwstr>Standard</vt:lpwstr>
  </property>
  <property fmtid="{D5CDD505-2E9C-101B-9397-08002B2CF9AE}" pid="5" name="MSIP_Label_4044bd30-2ed7-4c9d-9d12-46200872a97b_Name">
    <vt:lpwstr>defa4170-0d19-0005-0004-bc88714345d2</vt:lpwstr>
  </property>
  <property fmtid="{D5CDD505-2E9C-101B-9397-08002B2CF9AE}" pid="6" name="MSIP_Label_4044bd30-2ed7-4c9d-9d12-46200872a97b_SiteId">
    <vt:lpwstr>4130bd39-7c53-419c-b1e5-8758d6d63f21</vt:lpwstr>
  </property>
  <property fmtid="{D5CDD505-2E9C-101B-9397-08002B2CF9AE}" pid="7" name="MSIP_Label_4044bd30-2ed7-4c9d-9d12-46200872a97b_ActionId">
    <vt:lpwstr>0e731da8-4159-44fb-a09a-602de40041ce</vt:lpwstr>
  </property>
  <property fmtid="{D5CDD505-2E9C-101B-9397-08002B2CF9AE}" pid="8" name="MSIP_Label_4044bd30-2ed7-4c9d-9d12-46200872a97b_ContentBits">
    <vt:lpwstr>0</vt:lpwstr>
  </property>
  <property fmtid="{D5CDD505-2E9C-101B-9397-08002B2CF9AE}" pid="9" name="ContentTypeId">
    <vt:lpwstr>0x0101005B52B87646198D47AAA84B6DEDBF4D16</vt:lpwstr>
  </property>
</Properties>
</file>